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 id="2147483720" r:id="rId3"/>
  </p:sldMasterIdLst>
  <p:notesMasterIdLst>
    <p:notesMasterId r:id="rId50"/>
  </p:notesMasterIdLst>
  <p:sldIdLst>
    <p:sldId id="257" r:id="rId4"/>
    <p:sldId id="288" r:id="rId5"/>
    <p:sldId id="291" r:id="rId6"/>
    <p:sldId id="293" r:id="rId7"/>
    <p:sldId id="289" r:id="rId8"/>
    <p:sldId id="292" r:id="rId9"/>
    <p:sldId id="290" r:id="rId10"/>
    <p:sldId id="294" r:id="rId11"/>
    <p:sldId id="298" r:id="rId12"/>
    <p:sldId id="299" r:id="rId13"/>
    <p:sldId id="295" r:id="rId14"/>
    <p:sldId id="260" r:id="rId15"/>
    <p:sldId id="296" r:id="rId16"/>
    <p:sldId id="302" r:id="rId17"/>
    <p:sldId id="297" r:id="rId18"/>
    <p:sldId id="301" r:id="rId19"/>
    <p:sldId id="303" r:id="rId20"/>
    <p:sldId id="304" r:id="rId21"/>
    <p:sldId id="305" r:id="rId22"/>
    <p:sldId id="308" r:id="rId23"/>
    <p:sldId id="306" r:id="rId24"/>
    <p:sldId id="307" r:id="rId25"/>
    <p:sldId id="309" r:id="rId26"/>
    <p:sldId id="256" r:id="rId27"/>
    <p:sldId id="259" r:id="rId28"/>
    <p:sldId id="310" r:id="rId29"/>
    <p:sldId id="258" r:id="rId30"/>
    <p:sldId id="311" r:id="rId31"/>
    <p:sldId id="265" r:id="rId32"/>
    <p:sldId id="261" r:id="rId33"/>
    <p:sldId id="266" r:id="rId34"/>
    <p:sldId id="262" r:id="rId35"/>
    <p:sldId id="263" r:id="rId36"/>
    <p:sldId id="267" r:id="rId37"/>
    <p:sldId id="268" r:id="rId38"/>
    <p:sldId id="269" r:id="rId39"/>
    <p:sldId id="312" r:id="rId40"/>
    <p:sldId id="313" r:id="rId41"/>
    <p:sldId id="314" r:id="rId42"/>
    <p:sldId id="315" r:id="rId43"/>
    <p:sldId id="316" r:id="rId44"/>
    <p:sldId id="317" r:id="rId45"/>
    <p:sldId id="318" r:id="rId46"/>
    <p:sldId id="264" r:id="rId47"/>
    <p:sldId id="319" r:id="rId48"/>
    <p:sldId id="32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13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ww.dropbox.com/329295027/EPQ/Quest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[Questions.xlsx]Sheet1!$B$4</c:f>
              <c:strCache>
                <c:ptCount val="1"/>
                <c:pt idx="0">
                  <c:v>Young</c:v>
                </c:pt>
              </c:strCache>
            </c:strRef>
          </c:tx>
          <c:spPr>
            <a:solidFill>
              <a:schemeClr val="accent1"/>
            </a:solidFill>
            <a:ln>
              <a:noFill/>
            </a:ln>
            <a:effectLst/>
          </c:spPr>
          <c:invertIfNegative val="0"/>
          <c:cat>
            <c:strRef>
              <c:f>[Questions.xlsx]Sheet1!$A$5:$A$8</c:f>
              <c:strCache>
                <c:ptCount val="4"/>
                <c:pt idx="0">
                  <c:v>Nothing at all</c:v>
                </c:pt>
                <c:pt idx="1">
                  <c:v>Only a little bit</c:v>
                </c:pt>
                <c:pt idx="2">
                  <c:v>Quite a lot</c:v>
                </c:pt>
                <c:pt idx="3">
                  <c:v>Expert</c:v>
                </c:pt>
              </c:strCache>
            </c:strRef>
          </c:cat>
          <c:val>
            <c:numRef>
              <c:f>[Questions.xlsx]Sheet1!$B$5:$B$8</c:f>
              <c:numCache>
                <c:formatCode>General</c:formatCode>
                <c:ptCount val="4"/>
                <c:pt idx="0">
                  <c:v>1</c:v>
                </c:pt>
                <c:pt idx="1">
                  <c:v>2</c:v>
                </c:pt>
                <c:pt idx="2">
                  <c:v>10</c:v>
                </c:pt>
                <c:pt idx="3">
                  <c:v>2</c:v>
                </c:pt>
              </c:numCache>
            </c:numRef>
          </c:val>
          <c:extLst>
            <c:ext xmlns:c16="http://schemas.microsoft.com/office/drawing/2014/chart" uri="{C3380CC4-5D6E-409C-BE32-E72D297353CC}">
              <c16:uniqueId val="{00000000-48FB-4EA4-8DF6-1B9FDC7BD79A}"/>
            </c:ext>
          </c:extLst>
        </c:ser>
        <c:ser>
          <c:idx val="1"/>
          <c:order val="1"/>
          <c:tx>
            <c:strRef>
              <c:f>[Questions.xlsx]Sheet1!$C$4</c:f>
              <c:strCache>
                <c:ptCount val="1"/>
                <c:pt idx="0">
                  <c:v>Mid</c:v>
                </c:pt>
              </c:strCache>
            </c:strRef>
          </c:tx>
          <c:spPr>
            <a:solidFill>
              <a:schemeClr val="accent2"/>
            </a:solidFill>
            <a:ln>
              <a:noFill/>
            </a:ln>
            <a:effectLst/>
          </c:spPr>
          <c:invertIfNegative val="0"/>
          <c:cat>
            <c:strRef>
              <c:f>[Questions.xlsx]Sheet1!$A$5:$A$8</c:f>
              <c:strCache>
                <c:ptCount val="4"/>
                <c:pt idx="0">
                  <c:v>Nothing at all</c:v>
                </c:pt>
                <c:pt idx="1">
                  <c:v>Only a little bit</c:v>
                </c:pt>
                <c:pt idx="2">
                  <c:v>Quite a lot</c:v>
                </c:pt>
                <c:pt idx="3">
                  <c:v>Expert</c:v>
                </c:pt>
              </c:strCache>
            </c:strRef>
          </c:cat>
          <c:val>
            <c:numRef>
              <c:f>[Questions.xlsx]Sheet1!$C$5:$C$8</c:f>
              <c:numCache>
                <c:formatCode>General</c:formatCode>
                <c:ptCount val="4"/>
                <c:pt idx="0">
                  <c:v>4</c:v>
                </c:pt>
                <c:pt idx="1">
                  <c:v>7</c:v>
                </c:pt>
                <c:pt idx="2">
                  <c:v>3</c:v>
                </c:pt>
                <c:pt idx="3">
                  <c:v>1</c:v>
                </c:pt>
              </c:numCache>
            </c:numRef>
          </c:val>
          <c:extLst>
            <c:ext xmlns:c16="http://schemas.microsoft.com/office/drawing/2014/chart" uri="{C3380CC4-5D6E-409C-BE32-E72D297353CC}">
              <c16:uniqueId val="{00000001-48FB-4EA4-8DF6-1B9FDC7BD79A}"/>
            </c:ext>
          </c:extLst>
        </c:ser>
        <c:ser>
          <c:idx val="2"/>
          <c:order val="2"/>
          <c:tx>
            <c:strRef>
              <c:f>[Questions.xlsx]Sheet1!$D$4</c:f>
              <c:strCache>
                <c:ptCount val="1"/>
                <c:pt idx="0">
                  <c:v>Old</c:v>
                </c:pt>
              </c:strCache>
            </c:strRef>
          </c:tx>
          <c:spPr>
            <a:solidFill>
              <a:schemeClr val="accent3"/>
            </a:solidFill>
            <a:ln>
              <a:noFill/>
            </a:ln>
            <a:effectLst/>
          </c:spPr>
          <c:invertIfNegative val="0"/>
          <c:cat>
            <c:strRef>
              <c:f>[Questions.xlsx]Sheet1!$A$5:$A$8</c:f>
              <c:strCache>
                <c:ptCount val="4"/>
                <c:pt idx="0">
                  <c:v>Nothing at all</c:v>
                </c:pt>
                <c:pt idx="1">
                  <c:v>Only a little bit</c:v>
                </c:pt>
                <c:pt idx="2">
                  <c:v>Quite a lot</c:v>
                </c:pt>
                <c:pt idx="3">
                  <c:v>Expert</c:v>
                </c:pt>
              </c:strCache>
            </c:strRef>
          </c:cat>
          <c:val>
            <c:numRef>
              <c:f>[Questions.xlsx]Sheet1!$D$5:$D$8</c:f>
              <c:numCache>
                <c:formatCode>General</c:formatCode>
                <c:ptCount val="4"/>
                <c:pt idx="0">
                  <c:v>9</c:v>
                </c:pt>
                <c:pt idx="1">
                  <c:v>3</c:v>
                </c:pt>
                <c:pt idx="2">
                  <c:v>2</c:v>
                </c:pt>
                <c:pt idx="3">
                  <c:v>1</c:v>
                </c:pt>
              </c:numCache>
            </c:numRef>
          </c:val>
          <c:extLst>
            <c:ext xmlns:c16="http://schemas.microsoft.com/office/drawing/2014/chart" uri="{C3380CC4-5D6E-409C-BE32-E72D297353CC}">
              <c16:uniqueId val="{00000002-48FB-4EA4-8DF6-1B9FDC7BD79A}"/>
            </c:ext>
          </c:extLst>
        </c:ser>
        <c:dLbls>
          <c:showLegendKey val="0"/>
          <c:showVal val="0"/>
          <c:showCatName val="0"/>
          <c:showSerName val="0"/>
          <c:showPercent val="0"/>
          <c:showBubbleSize val="0"/>
        </c:dLbls>
        <c:gapWidth val="219"/>
        <c:overlap val="-27"/>
        <c:axId val="133138576"/>
        <c:axId val="132812680"/>
      </c:barChart>
      <c:catAx>
        <c:axId val="13313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812680"/>
        <c:crosses val="autoZero"/>
        <c:auto val="1"/>
        <c:lblAlgn val="ctr"/>
        <c:lblOffset val="100"/>
        <c:noMultiLvlLbl val="0"/>
      </c:catAx>
      <c:valAx>
        <c:axId val="132812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13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Do you generally have positive or negative</a:t>
            </a:r>
            <a:r>
              <a:rPr lang="en-GB" baseline="0"/>
              <a:t> views on the rapid progression of technology.?</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[Questions.xlsx]Sheet1!$A$21</c:f>
              <c:strCache>
                <c:ptCount val="1"/>
                <c:pt idx="0">
                  <c:v>Negative</c:v>
                </c:pt>
              </c:strCache>
            </c:strRef>
          </c:tx>
          <c:spPr>
            <a:solidFill>
              <a:schemeClr val="accent1"/>
            </a:solidFill>
            <a:ln>
              <a:noFill/>
            </a:ln>
            <a:effectLst/>
          </c:spPr>
          <c:invertIfNegative val="0"/>
          <c:cat>
            <c:strRef>
              <c:f>[Questions.xlsx]Sheet1!$B$20:$D$20</c:f>
              <c:strCache>
                <c:ptCount val="3"/>
                <c:pt idx="0">
                  <c:v>Young</c:v>
                </c:pt>
                <c:pt idx="1">
                  <c:v>Mid</c:v>
                </c:pt>
                <c:pt idx="2">
                  <c:v>Old</c:v>
                </c:pt>
              </c:strCache>
            </c:strRef>
          </c:cat>
          <c:val>
            <c:numRef>
              <c:f>[Questions.xlsx]Sheet1!$B$21:$D$21</c:f>
              <c:numCache>
                <c:formatCode>General</c:formatCode>
                <c:ptCount val="3"/>
                <c:pt idx="0">
                  <c:v>2</c:v>
                </c:pt>
                <c:pt idx="1">
                  <c:v>3</c:v>
                </c:pt>
                <c:pt idx="2">
                  <c:v>9</c:v>
                </c:pt>
              </c:numCache>
            </c:numRef>
          </c:val>
          <c:extLst>
            <c:ext xmlns:c16="http://schemas.microsoft.com/office/drawing/2014/chart" uri="{C3380CC4-5D6E-409C-BE32-E72D297353CC}">
              <c16:uniqueId val="{00000000-B68C-4845-83CA-BF91865103CD}"/>
            </c:ext>
          </c:extLst>
        </c:ser>
        <c:ser>
          <c:idx val="1"/>
          <c:order val="1"/>
          <c:tx>
            <c:strRef>
              <c:f>[Questions.xlsx]Sheet1!$A$22</c:f>
              <c:strCache>
                <c:ptCount val="1"/>
                <c:pt idx="0">
                  <c:v>Neither</c:v>
                </c:pt>
              </c:strCache>
            </c:strRef>
          </c:tx>
          <c:spPr>
            <a:solidFill>
              <a:schemeClr val="accent2"/>
            </a:solidFill>
            <a:ln>
              <a:noFill/>
            </a:ln>
            <a:effectLst/>
          </c:spPr>
          <c:invertIfNegative val="0"/>
          <c:cat>
            <c:strRef>
              <c:f>[Questions.xlsx]Sheet1!$B$20:$D$20</c:f>
              <c:strCache>
                <c:ptCount val="3"/>
                <c:pt idx="0">
                  <c:v>Young</c:v>
                </c:pt>
                <c:pt idx="1">
                  <c:v>Mid</c:v>
                </c:pt>
                <c:pt idx="2">
                  <c:v>Old</c:v>
                </c:pt>
              </c:strCache>
            </c:strRef>
          </c:cat>
          <c:val>
            <c:numRef>
              <c:f>[Questions.xlsx]Sheet1!$B$22:$D$22</c:f>
              <c:numCache>
                <c:formatCode>General</c:formatCode>
                <c:ptCount val="3"/>
                <c:pt idx="0">
                  <c:v>4</c:v>
                </c:pt>
                <c:pt idx="1">
                  <c:v>5</c:v>
                </c:pt>
                <c:pt idx="2">
                  <c:v>6</c:v>
                </c:pt>
              </c:numCache>
            </c:numRef>
          </c:val>
          <c:extLst>
            <c:ext xmlns:c16="http://schemas.microsoft.com/office/drawing/2014/chart" uri="{C3380CC4-5D6E-409C-BE32-E72D297353CC}">
              <c16:uniqueId val="{00000001-B68C-4845-83CA-BF91865103CD}"/>
            </c:ext>
          </c:extLst>
        </c:ser>
        <c:ser>
          <c:idx val="2"/>
          <c:order val="2"/>
          <c:tx>
            <c:strRef>
              <c:f>[Questions.xlsx]Sheet1!$A$23</c:f>
              <c:strCache>
                <c:ptCount val="1"/>
                <c:pt idx="0">
                  <c:v>Positive</c:v>
                </c:pt>
              </c:strCache>
            </c:strRef>
          </c:tx>
          <c:spPr>
            <a:solidFill>
              <a:schemeClr val="accent3"/>
            </a:solidFill>
            <a:ln>
              <a:noFill/>
            </a:ln>
            <a:effectLst/>
          </c:spPr>
          <c:invertIfNegative val="0"/>
          <c:cat>
            <c:strRef>
              <c:f>[Questions.xlsx]Sheet1!$B$20:$D$20</c:f>
              <c:strCache>
                <c:ptCount val="3"/>
                <c:pt idx="0">
                  <c:v>Young</c:v>
                </c:pt>
                <c:pt idx="1">
                  <c:v>Mid</c:v>
                </c:pt>
                <c:pt idx="2">
                  <c:v>Old</c:v>
                </c:pt>
              </c:strCache>
            </c:strRef>
          </c:cat>
          <c:val>
            <c:numRef>
              <c:f>[Questions.xlsx]Sheet1!$B$23:$D$23</c:f>
              <c:numCache>
                <c:formatCode>General</c:formatCode>
                <c:ptCount val="3"/>
                <c:pt idx="0">
                  <c:v>9</c:v>
                </c:pt>
                <c:pt idx="1">
                  <c:v>7</c:v>
                </c:pt>
                <c:pt idx="2">
                  <c:v>2</c:v>
                </c:pt>
              </c:numCache>
            </c:numRef>
          </c:val>
          <c:extLst>
            <c:ext xmlns:c16="http://schemas.microsoft.com/office/drawing/2014/chart" uri="{C3380CC4-5D6E-409C-BE32-E72D297353CC}">
              <c16:uniqueId val="{00000002-B68C-4845-83CA-BF91865103CD}"/>
            </c:ext>
          </c:extLst>
        </c:ser>
        <c:dLbls>
          <c:showLegendKey val="0"/>
          <c:showVal val="0"/>
          <c:showCatName val="0"/>
          <c:showSerName val="0"/>
          <c:showPercent val="0"/>
          <c:showBubbleSize val="0"/>
        </c:dLbls>
        <c:gapWidth val="219"/>
        <c:overlap val="-27"/>
        <c:axId val="132914536"/>
        <c:axId val="132886704"/>
      </c:barChart>
      <c:catAx>
        <c:axId val="13291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886704"/>
        <c:crosses val="autoZero"/>
        <c:auto val="1"/>
        <c:lblAlgn val="ctr"/>
        <c:lblOffset val="100"/>
        <c:noMultiLvlLbl val="0"/>
      </c:catAx>
      <c:valAx>
        <c:axId val="132886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914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5B2F-5151-4D56-B37F-7D5228688615}" type="datetimeFigureOut">
              <a:rPr lang="en-GB" smtClean="0"/>
              <a:t>17/06/2021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6247F-D596-4546-B0E1-FFF1F07592E0}" type="slidenum">
              <a:rPr lang="en-GB" smtClean="0"/>
              <a:t>‹#›</a:t>
            </a:fld>
            <a:endParaRPr lang="en-GB"/>
          </a:p>
        </p:txBody>
      </p:sp>
    </p:spTree>
    <p:extLst>
      <p:ext uri="{BB962C8B-B14F-4D97-AF65-F5344CB8AC3E}">
        <p14:creationId xmlns:p14="http://schemas.microsoft.com/office/powerpoint/2010/main" val="375624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F74EDD-D24A-41E1-ACC7-BCBABCF38DE0}" type="slidenum">
              <a:rPr lang="en-GB" smtClean="0"/>
              <a:t>12</a:t>
            </a:fld>
            <a:endParaRPr lang="en-GB"/>
          </a:p>
        </p:txBody>
      </p:sp>
    </p:spTree>
    <p:extLst>
      <p:ext uri="{BB962C8B-B14F-4D97-AF65-F5344CB8AC3E}">
        <p14:creationId xmlns:p14="http://schemas.microsoft.com/office/powerpoint/2010/main" val="355317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dirty="0"/>
              <a:t>I learnt:</a:t>
            </a:r>
          </a:p>
          <a:p>
            <a:endParaRPr lang="en-US" b="1" i="1" u="none" dirty="0"/>
          </a:p>
          <a:p>
            <a:pPr marL="171450" indent="-171450">
              <a:buFont typeface="Arial"/>
              <a:buChar char="•"/>
            </a:pPr>
            <a:r>
              <a:rPr lang="en-US" b="0" i="0" u="none" dirty="0"/>
              <a:t>I</a:t>
            </a:r>
            <a:r>
              <a:rPr lang="en-US" b="0" i="0" u="none" baseline="0" dirty="0"/>
              <a:t> learnt much more about the power of technology and how it is used all the time in everyday life</a:t>
            </a:r>
          </a:p>
          <a:p>
            <a:pPr marL="171450" indent="-171450">
              <a:buFont typeface="Arial"/>
              <a:buChar char="•"/>
            </a:pPr>
            <a:r>
              <a:rPr lang="en-US" b="0" i="0" u="none" baseline="0" dirty="0"/>
              <a:t>I learnt how the public seem to be too unaware of the capability of modern technology (largely shown in my survey)</a:t>
            </a:r>
          </a:p>
          <a:p>
            <a:pPr marL="0" indent="0">
              <a:buFont typeface="Arial"/>
              <a:buNone/>
            </a:pPr>
            <a:endParaRPr lang="en-US" b="0" i="0" u="none" baseline="0" dirty="0"/>
          </a:p>
          <a:p>
            <a:pPr marL="171450" indent="-171450">
              <a:buFont typeface="Arial"/>
              <a:buChar char="•"/>
            </a:pPr>
            <a:r>
              <a:rPr lang="en-US" b="0" i="0" u="none" baseline="0" dirty="0"/>
              <a:t>I learnt how to time manage: Balancing work out so it was all complete to of good standard.        Working on each piece of work (essay, logbook and presentation) each week so it was all being completed as I went along. (</a:t>
            </a:r>
            <a:r>
              <a:rPr lang="en-US" b="0" i="1" u="none" baseline="0" dirty="0"/>
              <a:t>started the PowerPoint towards the end) </a:t>
            </a:r>
            <a:endParaRPr lang="en-US" b="0" i="0" u="none" baseline="0" dirty="0"/>
          </a:p>
          <a:p>
            <a:pPr marL="171450" indent="-171450">
              <a:buFont typeface="Arial"/>
              <a:buChar char="•"/>
            </a:pPr>
            <a:endParaRPr lang="en-US" b="0" i="0"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1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Learnt how to work independently</a:t>
            </a:r>
            <a:r>
              <a:rPr lang="en-US" baseline="0" dirty="0"/>
              <a:t> both in researching and in essay writing</a:t>
            </a:r>
          </a:p>
          <a:p>
            <a:pPr marL="171450" indent="-171450">
              <a:buFontTx/>
              <a:buChar char="-"/>
            </a:pPr>
            <a:r>
              <a:rPr lang="en-US" baseline="0" dirty="0"/>
              <a:t>Improved my essay writing skills</a:t>
            </a:r>
          </a:p>
          <a:p>
            <a:pPr marL="171450" indent="-171450">
              <a:buFontTx/>
              <a:buChar char="-"/>
            </a:pPr>
            <a:r>
              <a:rPr lang="en-US" baseline="0" dirty="0"/>
              <a:t>Filtering through very large texts and websites to find information that</a:t>
            </a:r>
            <a:r>
              <a:rPr lang="mr-IN" baseline="0" dirty="0"/>
              <a:t>’</a:t>
            </a:r>
            <a:r>
              <a:rPr lang="en-US" baseline="0" dirty="0"/>
              <a:t>s necessary</a:t>
            </a:r>
          </a:p>
          <a:p>
            <a:pPr marL="171450" indent="-171450">
              <a:buFontTx/>
              <a:buChar char="-"/>
            </a:pPr>
            <a:r>
              <a:rPr lang="en-US" baseline="0" dirty="0"/>
              <a:t>How to review my work back over and remove information that may not support my point enough or may be of no relevance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799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I would definitely conduct more surveys with different styed questions </a:t>
            </a:r>
            <a:r>
              <a:rPr lang="mr-IN" baseline="0" dirty="0"/>
              <a:t>–</a:t>
            </a:r>
            <a:r>
              <a:rPr lang="en-US" baseline="0" dirty="0"/>
              <a:t> possibly</a:t>
            </a:r>
            <a:r>
              <a:rPr lang="mr-IN" baseline="0" dirty="0"/>
              <a:t>…</a:t>
            </a:r>
            <a:r>
              <a:rPr lang="en-GB" baseline="0" dirty="0"/>
              <a:t> questions to find out </a:t>
            </a:r>
            <a:r>
              <a:rPr lang="en-GB" i="1" baseline="0" dirty="0"/>
              <a:t>if any of this technology has been used against themselves or someone they know</a:t>
            </a:r>
          </a:p>
          <a:p>
            <a:pPr marL="171450" indent="-171450">
              <a:buFontTx/>
              <a:buChar char="-"/>
            </a:pPr>
            <a:r>
              <a:rPr lang="en-GB" i="0" baseline="0" dirty="0"/>
              <a:t>I would research much more into crimes that have been committed where technology has played a massive part in the evidence stage and/or prevention 		- which would allow me to talk about how it IS useful in certain situations</a:t>
            </a:r>
          </a:p>
          <a:p>
            <a:pPr marL="171450" indent="-171450">
              <a:buFontTx/>
              <a:buChar char="-"/>
            </a:pPr>
            <a:endParaRPr lang="en-GB" i="0" baseline="0" dirty="0"/>
          </a:p>
          <a:p>
            <a:pPr marL="171450" indent="-171450">
              <a:buFontTx/>
              <a:buChar char="-"/>
            </a:pPr>
            <a:r>
              <a:rPr lang="en-GB" i="0" baseline="0" dirty="0"/>
              <a:t>I would write in more detail in topics that may be of a high complexity level e.g. how CCTV is used and maintained through national databases</a:t>
            </a:r>
          </a:p>
          <a:p>
            <a:pPr marL="171450" indent="-171450">
              <a:buFontTx/>
              <a:buChar char="-"/>
            </a:pPr>
            <a:endParaRPr lang="en-GB" i="0" baseline="0" dirty="0"/>
          </a:p>
          <a:p>
            <a:pPr marL="171450" indent="-171450">
              <a:buFontTx/>
              <a:buChar char="-"/>
            </a:pPr>
            <a:r>
              <a:rPr lang="en-GB" i="0" baseline="0" dirty="0"/>
              <a:t>I would complete interviews as well as surveys to gather detailed information in </a:t>
            </a:r>
            <a:r>
              <a:rPr lang="en-GB" i="0" baseline="0"/>
              <a:t>a ‘1 to 1’  </a:t>
            </a:r>
            <a:r>
              <a:rPr lang="en-GB" i="0" baseline="0" dirty="0"/>
              <a:t>or </a:t>
            </a:r>
            <a:r>
              <a:rPr lang="en-GB" i="0" baseline="0"/>
              <a:t>a  ‘1 to 2’ </a:t>
            </a:r>
            <a:r>
              <a:rPr lang="en-GB" i="0" baseline="0" dirty="0"/>
              <a:t>interview</a:t>
            </a:r>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48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All my info was valid in terms of in urban areas, but may not be that accurate when talking about rural areas</a:t>
            </a:r>
          </a:p>
          <a:p>
            <a:pPr marL="171450" indent="-171450">
              <a:buFontTx/>
              <a:buChar char="-"/>
            </a:pPr>
            <a:r>
              <a:rPr lang="en-GB" baseline="0" dirty="0"/>
              <a:t>This could possibly leave me with only partially accurate information</a:t>
            </a:r>
          </a:p>
          <a:p>
            <a:pPr marL="171450" indent="-171450">
              <a:buFontTx/>
              <a:buChar char="-"/>
            </a:pPr>
            <a:endParaRPr lang="en-GB" baseline="0" dirty="0"/>
          </a:p>
          <a:p>
            <a:pPr marL="171450" indent="-171450">
              <a:buFontTx/>
              <a:buChar char="-"/>
            </a:pPr>
            <a:r>
              <a:rPr lang="en-GB" baseline="0" dirty="0"/>
              <a:t>Finding analytical information from a range of point of views like age group </a:t>
            </a:r>
          </a:p>
          <a:p>
            <a:pPr marL="171450" indent="-171450">
              <a:buFontTx/>
              <a:buChar char="-"/>
            </a:pPr>
            <a:endParaRPr lang="en-GB" baseline="0" dirty="0"/>
          </a:p>
          <a:p>
            <a:pPr marL="171450" indent="-171450">
              <a:buFontTx/>
              <a:buChar char="-"/>
            </a:pPr>
            <a:r>
              <a:rPr lang="en-GB" baseline="0" dirty="0"/>
              <a:t>My survey has helped me to support my point…….	Information from people I met rather than </a:t>
            </a:r>
            <a:r>
              <a:rPr lang="en-GB" baseline="0"/>
              <a:t>random information from </a:t>
            </a:r>
            <a:r>
              <a:rPr lang="en-GB" baseline="0" dirty="0"/>
              <a:t>the internet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9031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My</a:t>
            </a:r>
            <a:r>
              <a:rPr lang="en-GB" baseline="0" dirty="0"/>
              <a:t> extended project was on the argument of nature vs. nurture when it comes to what makes a serial killer.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74260-E467-4245-970F-219B2712D9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202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a:t>
            </a:r>
            <a:r>
              <a:rPr lang="en-GB" baseline="0" dirty="0"/>
              <a:t> starting the extended project, you obviously have to choose a question to study. I thought it to be very important to pick a subject area that I was very interested in as the project takes up a lot of time and this would mean I enjoyed researching and writing my report rather than getting tired of it. </a:t>
            </a:r>
            <a:r>
              <a:rPr lang="en-GB" dirty="0"/>
              <a:t>My interest in the</a:t>
            </a:r>
            <a:r>
              <a:rPr lang="en-GB" baseline="0" dirty="0"/>
              <a:t> subject or serial killers</a:t>
            </a:r>
            <a:r>
              <a:rPr lang="en-GB" dirty="0"/>
              <a:t> initially</a:t>
            </a:r>
            <a:r>
              <a:rPr lang="en-GB" baseline="0" dirty="0"/>
              <a:t> came from watching a documentary on serial killers and noticing a significant trend in the type of upbringing all the subjects had. This made me start to question whether in one way or another, childhood trauma can be to blame for serial murder or whether it is more a result of the genetics of a person, so are they destined to become a serial killer from birth. As well as being an area or personal interest, I was also at this time looking into going onto a university course in law and criminology and therefore thought this would be a way of showing my passion for the subject.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74260-E467-4245-970F-219B2712D9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348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I</a:t>
            </a:r>
            <a:r>
              <a:rPr lang="en-GB" baseline="0" dirty="0"/>
              <a:t> knew my the area I wanted to investigate I had to settle on a question. </a:t>
            </a:r>
            <a:r>
              <a:rPr lang="en-GB" dirty="0"/>
              <a:t>My initial</a:t>
            </a:r>
            <a:r>
              <a:rPr lang="en-GB" baseline="0" dirty="0"/>
              <a:t> question was ‘Are serial killers born or made?’, meaning are people born to become a serial killer regardless of other factors, or are they made into a killer through their experiences and environment. However, after discussions with my supervisor and beginning to research, I found that it would be extremely difficult to distinguish between psychological factors that are present at birth and those that develop over time due to other factors. I therefore decided to change my title to ‘Nature vs. Nurture’ but again found it may still be difficult to distinguish between these factors, and also that this would mean my project was more based around the psychology of a killer, which was not necessarily the direction I wanted to go in. Finally, I decided to change my title to ‘Is serial murder a result of genetics or environment’ as not only would this mean my project would be more balanced with a clear distinction between factors, it also ensured that I was able to look into the biological factors as well as the psychological ones.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74260-E467-4245-970F-219B2712D9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060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Starting to research for the extended project can be a daunting task as there is such a</a:t>
            </a:r>
            <a:r>
              <a:rPr lang="en-GB" baseline="0" dirty="0"/>
              <a:t> vast amount of information out there, a lot of which can have little relevance or make very little sense at first. I decided the best way to start my research was to start with more simple sources that are written for a mass audience who are not necessarily an expert in the field of criminology. The best source I found for this stage was a book called ‘Talking With Serial Killers’ which included several cases of serial murder and the environmental and biological factors around them. Although it was written for the mass market, the author was an expert in the field of criminology and therefore it contained some very useful information for my project. Once I had a foundation into what I was looking for, I could then start looking into more complex sources such as academic journals and specialist websites for more in depth knowledge. One thing I found particularly useful was our school trips to the University of Hertfordshire and University Campus Suffolk who gave us access to their student library where I managed to find some extremely useful sources that otherwise may not have been available to me.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74260-E467-4245-970F-219B2712D9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7063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made several</a:t>
            </a:r>
            <a:r>
              <a:rPr lang="en-GB" baseline="0" dirty="0"/>
              <a:t> interesting findings throughout my extended project, some of which were completely new ideas to me. Firstly on the environmental side of my argument, I found that almost all the case studies I looked into had a history of terrible childhood backgrounds which often had an affect on their crimes. Harvey Louis Carignan for example who killed up to 50 women and assaulted many more, had no solid family roots a child and was physically, mentally and sexually abused by almost all of the female figures in his life. Experts are now in agreement that this was to have had a massive impact on his crimes as he continuously killed older women thought to be in the figure of his mother or grandmother whilst despite still carrying out horrific assaults, he let a lot of his younger victims live. As well as this, psychologist </a:t>
            </a:r>
            <a:r>
              <a:rPr lang="en-GB" sz="1200" kern="1200" dirty="0">
                <a:solidFill>
                  <a:schemeClr val="tx1"/>
                </a:solidFill>
                <a:effectLst/>
                <a:latin typeface="+mn-lt"/>
                <a:ea typeface="+mn-ea"/>
                <a:cs typeface="+mn-cs"/>
              </a:rPr>
              <a:t>Lunde did a case study in 1976 on serial murder in which he provided a model for the development of a sexual sadist serial killer, which claimed that childhood trauma begins the process. It</a:t>
            </a:r>
            <a:r>
              <a:rPr lang="en-GB" sz="1200" kern="1200" baseline="0" dirty="0">
                <a:solidFill>
                  <a:schemeClr val="tx1"/>
                </a:solidFill>
                <a:effectLst/>
                <a:latin typeface="+mn-lt"/>
                <a:ea typeface="+mn-ea"/>
                <a:cs typeface="+mn-cs"/>
              </a:rPr>
              <a:t> is now so commonly agreed upon that environmental factors play a role in the making of a serial killer, particular as a child that the FBI has </a:t>
            </a:r>
            <a:r>
              <a:rPr lang="en-GB" sz="1200" kern="1200" dirty="0">
                <a:solidFill>
                  <a:schemeClr val="tx1"/>
                </a:solidFill>
                <a:effectLst/>
                <a:latin typeface="+mn-lt"/>
                <a:ea typeface="+mn-ea"/>
                <a:cs typeface="+mn-cs"/>
              </a:rPr>
              <a:t>have published a list of 13 ‘Family Background Characteristics’ which in their studies of serial murder they have found adversely affect a child’s later behaviour. </a:t>
            </a:r>
          </a:p>
          <a:p>
            <a:r>
              <a:rPr lang="en-GB" sz="1200" kern="1200" dirty="0">
                <a:solidFill>
                  <a:schemeClr val="tx1"/>
                </a:solidFill>
                <a:effectLst/>
                <a:latin typeface="+mn-lt"/>
                <a:ea typeface="+mn-ea"/>
                <a:cs typeface="+mn-cs"/>
              </a:rPr>
              <a:t>As well as this however</a:t>
            </a:r>
            <a:r>
              <a:rPr lang="en-GB" sz="1200" kern="1200" baseline="0" dirty="0">
                <a:solidFill>
                  <a:schemeClr val="tx1"/>
                </a:solidFill>
                <a:effectLst/>
                <a:latin typeface="+mn-lt"/>
                <a:ea typeface="+mn-ea"/>
                <a:cs typeface="+mn-cs"/>
              </a:rPr>
              <a:t> I also found several interesting genetic factors that have been proven to contribute to the making of a serial killer. One of these is damage to the part of the brain called the hypothalamus in the limbic system. The role of this area of the brain is to avoid harmful or unpleasant situations and seek and maintain the experience of pleasure. </a:t>
            </a:r>
            <a:r>
              <a:rPr lang="en-GB" sz="1200" kern="1200" dirty="0">
                <a:solidFill>
                  <a:schemeClr val="tx1"/>
                </a:solidFill>
                <a:effectLst/>
                <a:latin typeface="+mn-lt"/>
                <a:ea typeface="+mn-ea"/>
                <a:cs typeface="+mn-cs"/>
              </a:rPr>
              <a:t>For example, if the hypothalamus experiences pleasure, in the case of most serial killers from sadistic sex or murder, it will switch on ‘reward’ feelings which encourages the person to continue engaging in the activity. This is the</a:t>
            </a:r>
            <a:r>
              <a:rPr lang="en-GB" sz="1200" kern="1200" baseline="0" dirty="0">
                <a:solidFill>
                  <a:schemeClr val="tx1"/>
                </a:solidFill>
                <a:effectLst/>
                <a:latin typeface="+mn-lt"/>
                <a:ea typeface="+mn-ea"/>
                <a:cs typeface="+mn-cs"/>
              </a:rPr>
              <a:t> case in everyone.</a:t>
            </a:r>
            <a:r>
              <a:rPr lang="en-GB" sz="1200" kern="1200" dirty="0">
                <a:solidFill>
                  <a:schemeClr val="tx1"/>
                </a:solidFill>
                <a:effectLst/>
                <a:latin typeface="+mn-lt"/>
                <a:ea typeface="+mn-ea"/>
                <a:cs typeface="+mn-cs"/>
              </a:rPr>
              <a:t> If these limbic needs go unmet, the individual will experience depression, anger and in some cases can even result in a homicidal rage. When the hypothalamus seeks pleasure and satisfaction the signals it sends out leave no room for consideration or understanding of the long-term consequences of its acts or for any sense of morals of logic, even in perfectly normal people. If the limbic system is physically damaged, feelings of love, hate, affection and sexual desire may be abolished or can become severely abnormal which is thought to be the case with some serial killers. A review of brain abnormality studies by Pallone and Hennessy in</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1998 found that in samples of homicide offenders and other violent criminals, along with persons who had been the victims of child abuse, much larger percentages had indications of brain damage than have been found among the general population.</a:t>
            </a:r>
          </a:p>
          <a:p>
            <a:r>
              <a:rPr lang="en-GB" sz="1200" kern="1200" dirty="0">
                <a:solidFill>
                  <a:schemeClr val="tx1"/>
                </a:solidFill>
                <a:effectLst/>
                <a:latin typeface="+mn-lt"/>
                <a:ea typeface="+mn-ea"/>
                <a:cs typeface="+mn-cs"/>
              </a:rPr>
              <a:t>Another</a:t>
            </a:r>
            <a:r>
              <a:rPr lang="en-GB" sz="1200" kern="1200" baseline="0" dirty="0">
                <a:solidFill>
                  <a:schemeClr val="tx1"/>
                </a:solidFill>
                <a:effectLst/>
                <a:latin typeface="+mn-lt"/>
                <a:ea typeface="+mn-ea"/>
                <a:cs typeface="+mn-cs"/>
              </a:rPr>
              <a:t> biological factor that can contribute to the making of a serial killer is XYY syndrome. This is a condition in which </a:t>
            </a:r>
            <a:r>
              <a:rPr lang="en-GB" sz="1200" kern="1200" dirty="0">
                <a:solidFill>
                  <a:schemeClr val="tx1"/>
                </a:solidFill>
                <a:effectLst/>
                <a:latin typeface="+mn-lt"/>
                <a:ea typeface="+mn-ea"/>
                <a:cs typeface="+mn-cs"/>
              </a:rPr>
              <a:t>a male has an extra Y chromosome. This</a:t>
            </a:r>
            <a:r>
              <a:rPr lang="en-GB" sz="1200" kern="1200" baseline="0" dirty="0">
                <a:solidFill>
                  <a:schemeClr val="tx1"/>
                </a:solidFill>
                <a:effectLst/>
                <a:latin typeface="+mn-lt"/>
                <a:ea typeface="+mn-ea"/>
                <a:cs typeface="+mn-cs"/>
              </a:rPr>
              <a:t> abnormality ha</a:t>
            </a:r>
            <a:r>
              <a:rPr lang="en-GB" sz="1200" kern="1200" dirty="0">
                <a:solidFill>
                  <a:schemeClr val="tx1"/>
                </a:solidFill>
                <a:effectLst/>
                <a:latin typeface="+mn-lt"/>
                <a:ea typeface="+mn-ea"/>
                <a:cs typeface="+mn-cs"/>
              </a:rPr>
              <a:t>s been consistently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linked to homicidal and violent behaviour and</a:t>
            </a:r>
            <a:r>
              <a:rPr lang="en-GB" sz="1200" kern="1200" baseline="0" dirty="0">
                <a:solidFill>
                  <a:schemeClr val="tx1"/>
                </a:solidFill>
                <a:effectLst/>
                <a:latin typeface="+mn-lt"/>
                <a:ea typeface="+mn-ea"/>
                <a:cs typeface="+mn-cs"/>
              </a:rPr>
              <a:t> s</a:t>
            </a:r>
            <a:r>
              <a:rPr lang="en-GB" sz="1200" kern="1200" dirty="0">
                <a:solidFill>
                  <a:schemeClr val="tx1"/>
                </a:solidFill>
                <a:effectLst/>
                <a:latin typeface="+mn-lt"/>
                <a:ea typeface="+mn-ea"/>
                <a:cs typeface="+mn-cs"/>
              </a:rPr>
              <a:t>tudies report that the XYY male has a 10 to 20 fold increase in his lifetime risk, as compared to their incidence in the population, of being institutionalised in a mental hospital or prison.</a:t>
            </a:r>
            <a:r>
              <a:rPr lang="en-GB" sz="1200" kern="1200" baseline="0" dirty="0">
                <a:solidFill>
                  <a:schemeClr val="tx1"/>
                </a:solidFill>
                <a:effectLst/>
                <a:latin typeface="+mn-lt"/>
                <a:ea typeface="+mn-ea"/>
                <a:cs typeface="+mn-cs"/>
              </a:rPr>
              <a:t> Arthur Shawcross was the only serial killer I looked into that had a relatively normal upbringing but it has been shown that he suffers from XYY syndrome. Shawcross killed 2 young children and 11 women, despite coming from a normal family in which homicidal and criminal behaviour were very much the exception. It is argued therefore that his XYY abnormality played a reasonably large role in his transition to becoming a serial murderer.</a:t>
            </a:r>
          </a:p>
          <a:p>
            <a:r>
              <a:rPr lang="en-GB" sz="1200" kern="1200" baseline="0" dirty="0">
                <a:solidFill>
                  <a:schemeClr val="tx1"/>
                </a:solidFill>
                <a:effectLst/>
                <a:latin typeface="+mn-lt"/>
                <a:ea typeface="+mn-ea"/>
                <a:cs typeface="+mn-cs"/>
              </a:rPr>
              <a:t>As well as this, Shawcross was also found to have an extremely high amount of the chemical Kryptopyrrole in his blood and it is now thought that this also can contribute to anti-social behaviour. Although little is known about this chemical, it has a chemical structure to other chemicals which can be toxic to brain functions and it is now considered to be a biochemical marker of psychiatric dysfunction. As well as this, when Kryptopyrrole mixes with vitamin b6 and zinc in the blood it can result in Pyroluria. </a:t>
            </a:r>
            <a:r>
              <a:rPr lang="en-GB" sz="1200" kern="1200" dirty="0">
                <a:solidFill>
                  <a:schemeClr val="tx1"/>
                </a:solidFill>
                <a:effectLst/>
                <a:latin typeface="+mn-lt"/>
                <a:ea typeface="+mn-ea"/>
                <a:cs typeface="+mn-cs"/>
              </a:rPr>
              <a:t>Pyrolurics appear to suffer poorly outside controlled conditions, such as an unstable home life (which could be the case with Shawcross) and are unable to control anger once provoked, suffering from mood swings and a diminished ability to handle stress. These are all traits that are common within serial killers and as such, Pyrolurics can be very dangerous and constitute a risk to the public.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74260-E467-4245-970F-219B2712D9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957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My conclusion was</a:t>
            </a:r>
            <a:r>
              <a:rPr lang="en-GB" sz="1200" kern="1200" baseline="0" dirty="0">
                <a:solidFill>
                  <a:schemeClr val="tx1"/>
                </a:solidFill>
                <a:effectLst/>
                <a:latin typeface="+mn-lt"/>
                <a:ea typeface="+mn-ea"/>
                <a:cs typeface="+mn-cs"/>
              </a:rPr>
              <a:t> more difficult to draw than I had expected, as </a:t>
            </a:r>
            <a:r>
              <a:rPr lang="en-GB" sz="1200" kern="1200" dirty="0">
                <a:solidFill>
                  <a:schemeClr val="tx1"/>
                </a:solidFill>
                <a:effectLst/>
                <a:latin typeface="+mn-lt"/>
                <a:ea typeface="+mn-ea"/>
                <a:cs typeface="+mn-cs"/>
              </a:rPr>
              <a:t>using the evidence I had gathered it was easy to see that the making of a serial killer is extremely complex and it is therefore difficult to attribute the blame onto one factor.  It was clear to me that</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envrionmental</a:t>
            </a:r>
            <a:r>
              <a:rPr lang="en-GB" sz="1200" kern="1200" baseline="0" dirty="0">
                <a:solidFill>
                  <a:schemeClr val="tx1"/>
                </a:solidFill>
                <a:effectLst/>
                <a:latin typeface="+mn-lt"/>
                <a:ea typeface="+mn-ea"/>
                <a:cs typeface="+mn-cs"/>
              </a:rPr>
              <a:t> factors do play a large role in a persons later behaviour, but I thought it important to take into consideration the many people around the world who suffer from similar </a:t>
            </a:r>
            <a:r>
              <a:rPr lang="en-GB" sz="1200" kern="1200" baseline="0" dirty="0" err="1">
                <a:solidFill>
                  <a:schemeClr val="tx1"/>
                </a:solidFill>
                <a:effectLst/>
                <a:latin typeface="+mn-lt"/>
                <a:ea typeface="+mn-ea"/>
                <a:cs typeface="+mn-cs"/>
              </a:rPr>
              <a:t>upbringins</a:t>
            </a:r>
            <a:r>
              <a:rPr lang="en-GB" sz="1200" kern="1200" baseline="0" dirty="0">
                <a:solidFill>
                  <a:schemeClr val="tx1"/>
                </a:solidFill>
                <a:effectLst/>
                <a:latin typeface="+mn-lt"/>
                <a:ea typeface="+mn-ea"/>
                <a:cs typeface="+mn-cs"/>
              </a:rPr>
              <a:t> and do not become serial killers.</a:t>
            </a:r>
            <a:r>
              <a:rPr lang="en-GB" sz="1200" kern="1200" dirty="0">
                <a:solidFill>
                  <a:schemeClr val="tx1"/>
                </a:solidFill>
                <a:effectLst/>
                <a:latin typeface="+mn-lt"/>
                <a:ea typeface="+mn-ea"/>
                <a:cs typeface="+mn-cs"/>
              </a:rPr>
              <a:t> This means that although childhood and environment does play a role, when deciding which is the most prominent factor in the making of a serial killer it is more reasonable to look at the psychological and genetic factors. The most significant genetic factor I found is the damage to the limbic system which can lead a person to have uncontrollable urges. This is thought to be the case with serial killer Michael Bruce</a:t>
            </a:r>
            <a:r>
              <a:rPr lang="en-GB" sz="1200" kern="1200" baseline="0" dirty="0">
                <a:solidFill>
                  <a:schemeClr val="tx1"/>
                </a:solidFill>
                <a:effectLst/>
                <a:latin typeface="+mn-lt"/>
                <a:ea typeface="+mn-ea"/>
                <a:cs typeface="+mn-cs"/>
              </a:rPr>
              <a:t> Ross</a:t>
            </a:r>
            <a:r>
              <a:rPr lang="en-GB" sz="1200" kern="1200" dirty="0">
                <a:solidFill>
                  <a:schemeClr val="tx1"/>
                </a:solidFill>
                <a:effectLst/>
                <a:latin typeface="+mn-lt"/>
                <a:ea typeface="+mn-ea"/>
                <a:cs typeface="+mn-cs"/>
              </a:rPr>
              <a:t> who, although he knew the difference between right and wrong, said he was ’unable to stop’ killing. However, damage to the limbic system, despite being a genetic factor can often be triggered by a person’s environment which suggests that the two factors are entwined. Therefore, I would say that although genetic factors are more prominent in the making of a serial killer, ultimately in most cases it comes down to a deadly mixture of both environmental and biological elements.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74260-E467-4245-970F-219B2712D9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28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Computers:</a:t>
            </a:r>
          </a:p>
          <a:p>
            <a:pPr marL="171450" indent="-171450">
              <a:buFontTx/>
              <a:buChar char="-"/>
            </a:pPr>
            <a:r>
              <a:rPr lang="en-US" baseline="0" dirty="0"/>
              <a:t>Talk about how CAD/CAM is all through the use of computers</a:t>
            </a:r>
          </a:p>
          <a:p>
            <a:pPr marL="171450" indent="-171450">
              <a:buFontTx/>
              <a:buChar char="-"/>
            </a:pPr>
            <a:r>
              <a:rPr lang="en-US" baseline="0" dirty="0"/>
              <a:t>How CCTV cameras has a huge impact on surveillance (evidence for court cases </a:t>
            </a:r>
            <a:r>
              <a:rPr lang="en-US" baseline="0" dirty="0" err="1"/>
              <a:t>etc</a:t>
            </a:r>
            <a:r>
              <a:rPr lang="en-US" baseline="0" dirty="0"/>
              <a:t>)</a:t>
            </a:r>
          </a:p>
          <a:p>
            <a:pPr marL="171450" indent="-171450">
              <a:buFontTx/>
              <a:buChar char="-"/>
            </a:pPr>
            <a:r>
              <a:rPr lang="en-US" baseline="0" dirty="0"/>
              <a:t>Quick overview of the general power of technology and its CAPABILITIES	</a:t>
            </a:r>
            <a:r>
              <a:rPr lang="en-US" baseline="0" dirty="0">
                <a:solidFill>
                  <a:schemeClr val="tx1">
                    <a:lumMod val="65000"/>
                  </a:schemeClr>
                </a:solidFill>
              </a:rPr>
              <a:t>also mention the security dead-zones with a few examples of surveillance  </a:t>
            </a:r>
          </a:p>
          <a:p>
            <a:pPr marL="171450" indent="-171450">
              <a:buFontTx/>
              <a:buChar char="-"/>
            </a:pPr>
            <a:endParaRPr lang="en-US" baseline="0" dirty="0">
              <a:solidFill>
                <a:schemeClr val="tx1">
                  <a:lumMod val="65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346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one thing that I did successfully over</a:t>
            </a:r>
            <a:r>
              <a:rPr lang="en-GB" baseline="0" dirty="0"/>
              <a:t> the course of my extended project was my organisation and time management. I was able to keep to all my deadlines and did not have to rush around last minute to complete things. As well as this, despite the amount of information I found when researching my topic I thought that I did well at cutting down sources and just using the most important, relevant and valid ones. Also, I think my extend project has gave me a wider range of knowledge in this area which may benefit me should I go on to do criminology in the future.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74260-E467-4245-970F-219B2712D9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35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problem I encountered</a:t>
            </a:r>
            <a:r>
              <a:rPr lang="en-GB" baseline="0" dirty="0"/>
              <a:t> when doing my project was, as I mentioned before, the sheer volume of information I found when doing my research. I overcame this however by assessing the relevance and validity of the sources and taking only the ones that would be of the most use to me.</a:t>
            </a:r>
          </a:p>
          <a:p>
            <a:r>
              <a:rPr lang="en-GB" baseline="0" dirty="0"/>
              <a:t>As well as this, I also found that it was quite difficult to differentiate between genetic and environmental factors which made drawing a conclusion difficult and also could mean that other people have a different interpretation to mine.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74260-E467-4245-970F-219B2712D9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0663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general I was pleased with my finished project, however if I was to do it again I may make a few changes. For example, although I did my best to reference throughout, when I had finished I had to go back and make some changes and add in more sources which was a bit of an </a:t>
            </a:r>
            <a:r>
              <a:rPr lang="en-GB" baseline="0" dirty="0" err="1"/>
              <a:t>inconvenince</a:t>
            </a:r>
            <a:r>
              <a:rPr lang="en-GB" baseline="0" dirty="0"/>
              <a:t>. As well as this I would have kept the material I found to use throughout my essay more organised as it made it difficult when writing up to go through everything to find what I was looking for. Despite this however I think the extended project taught me some new key skills such as how to research and reference, time management and organisation and presenting my findings to a large audience. All things that will benefit me in </a:t>
            </a:r>
            <a:r>
              <a:rPr lang="en-GB" baseline="0"/>
              <a:t>the future.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74260-E467-4245-970F-219B2712D9E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25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Research about the most used surveillance techniques and what they are used for</a:t>
            </a:r>
          </a:p>
          <a:p>
            <a:pPr marL="171450" indent="-171450">
              <a:buFontTx/>
              <a:buChar char="-"/>
            </a:pPr>
            <a:r>
              <a:rPr lang="en-US" baseline="0" dirty="0"/>
              <a:t>To produce surveys that would give me an idea on what the public think</a:t>
            </a:r>
          </a:p>
          <a:p>
            <a:pPr marL="171450" indent="-171450">
              <a:buFontTx/>
              <a:buChar char="-"/>
            </a:pPr>
            <a:r>
              <a:rPr lang="en-US" b="1" baseline="0" dirty="0"/>
              <a:t>I soon went away from wanting to research on lots of surveillance techniques….  I chose only a couple of the majorly used techniques and spoke in detail for each. </a:t>
            </a:r>
          </a:p>
          <a:p>
            <a:pPr marL="171450" indent="-171450">
              <a:buFontTx/>
              <a:buChar char="-"/>
            </a:pPr>
            <a:r>
              <a:rPr lang="en-US" baseline="0" dirty="0"/>
              <a:t>I wanted to make a strong point that technology is never safe and to produce evidence on this</a:t>
            </a:r>
          </a:p>
          <a:p>
            <a:pPr marL="0" indent="0">
              <a:buFontTx/>
              <a:buNone/>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392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e.g. the cost of the technology </a:t>
            </a:r>
            <a:r>
              <a:rPr lang="en-US" baseline="0" dirty="0">
                <a:sym typeface="Wingdings"/>
              </a:rPr>
              <a:t> </a:t>
            </a:r>
            <a:r>
              <a:rPr lang="en-US" baseline="0" dirty="0"/>
              <a:t>CCTV - £250m spent between 2007 and 2011 and £4-5 billion being spent on the installation from 1994-2004</a:t>
            </a:r>
          </a:p>
          <a:p>
            <a:pPr marL="228600" indent="-228600">
              <a:buAutoNum type="arabicPeriod"/>
            </a:pPr>
            <a:r>
              <a:rPr lang="en-US" baseline="0" dirty="0"/>
              <a:t>General info on the positioning of the surveillance </a:t>
            </a:r>
            <a:r>
              <a:rPr lang="en-US" baseline="0" dirty="0">
                <a:sym typeface="Wingdings"/>
              </a:rPr>
              <a:t> built up areas, areas that appear venerable e.g. banks, town centers, shop fronts.</a:t>
            </a:r>
          </a:p>
          <a:p>
            <a:pPr marL="228600" indent="-228600">
              <a:buAutoNum type="arabicPeriod"/>
            </a:pPr>
            <a:r>
              <a:rPr lang="en-US" baseline="0" dirty="0">
                <a:sym typeface="Wingdings"/>
              </a:rPr>
              <a:t>Advantages and disadvantages</a:t>
            </a:r>
            <a:r>
              <a:rPr lang="mr-IN" baseline="0" dirty="0">
                <a:sym typeface="Wingdings"/>
              </a:rPr>
              <a:t>…</a:t>
            </a:r>
            <a:r>
              <a:rPr lang="en-GB" baseline="0" dirty="0">
                <a:sym typeface="Wingdings"/>
              </a:rPr>
              <a:t>. </a:t>
            </a:r>
            <a:r>
              <a:rPr lang="en-US" baseline="0" dirty="0">
                <a:sym typeface="Wingdings"/>
              </a:rPr>
              <a:t> talk about how the police use it as a large benefit</a:t>
            </a:r>
            <a:r>
              <a:rPr lang="mr-IN" baseline="0" dirty="0">
                <a:sym typeface="Wingdings"/>
              </a:rPr>
              <a:t>…</a:t>
            </a:r>
            <a:r>
              <a:rPr lang="en-GB" baseline="0" dirty="0">
                <a:sym typeface="Wingdings"/>
              </a:rPr>
              <a:t> ANPR (can track any vehicle of their choice (particular criminals), evidence of a crime or offence</a:t>
            </a:r>
            <a:r>
              <a:rPr lang="mr-IN" baseline="0" dirty="0">
                <a:sym typeface="Wingdings"/>
              </a:rPr>
              <a:t>…</a:t>
            </a:r>
            <a:r>
              <a:rPr lang="en-GB" baseline="0" dirty="0">
                <a:sym typeface="Wingdings"/>
              </a:rPr>
              <a:t> used in court.</a:t>
            </a:r>
          </a:p>
          <a:p>
            <a:pPr marL="228600" indent="-228600">
              <a:buAutoNum type="arabicPeriod"/>
            </a:pPr>
            <a:r>
              <a:rPr lang="en-GB" baseline="0" dirty="0">
                <a:sym typeface="Wingdings"/>
              </a:rPr>
              <a:t>Primarily to gather the public’s view on the technology, whether they think its useful or not, whether they feel at threat by the suspected privacy invasion</a:t>
            </a:r>
            <a:r>
              <a:rPr lang="mr-IN" baseline="0" dirty="0">
                <a:sym typeface="Wingdings"/>
              </a:rPr>
              <a:t>…</a:t>
            </a:r>
            <a:endParaRPr lang="en-GB" baseline="0" dirty="0">
              <a:sym typeface="Wingdings"/>
            </a:endParaRPr>
          </a:p>
          <a:p>
            <a:pPr marL="228600" indent="-228600">
              <a:buAutoNum type="arabicPeriod"/>
            </a:pPr>
            <a:r>
              <a:rPr lang="en-GB" baseline="0" dirty="0">
                <a:sym typeface="Wingdings"/>
              </a:rPr>
              <a:t>I conducted my own experiment</a:t>
            </a:r>
            <a:r>
              <a:rPr lang="mr-IN" baseline="0" dirty="0">
                <a:sym typeface="Wingdings"/>
              </a:rPr>
              <a:t>…</a:t>
            </a:r>
            <a:r>
              <a:rPr lang="en-GB" baseline="0" dirty="0">
                <a:sym typeface="Wingdings"/>
              </a:rPr>
              <a:t> aim was to see how easy it was to do or if actually possible</a:t>
            </a:r>
            <a:r>
              <a:rPr lang="mr-IN" baseline="0" dirty="0">
                <a:sym typeface="Wingdings"/>
              </a:rPr>
              <a:t>…</a:t>
            </a:r>
            <a:r>
              <a:rPr lang="en-GB" baseline="0" dirty="0">
                <a:sym typeface="Wingdings"/>
              </a:rPr>
              <a:t> mention what I found</a:t>
            </a:r>
            <a:r>
              <a:rPr lang="mr-IN" baseline="0" dirty="0">
                <a:sym typeface="Wingdings"/>
              </a:rPr>
              <a:t>…</a:t>
            </a:r>
            <a:r>
              <a:rPr lang="en-GB" baseline="0" dirty="0">
                <a:sym typeface="Wingdings"/>
              </a:rPr>
              <a:t>. FOUND THE HOME ADDRESS OF THE INDIVIDUAL</a:t>
            </a:r>
            <a:r>
              <a:rPr lang="mr-IN" baseline="0" dirty="0">
                <a:sym typeface="Wingdings"/>
              </a:rPr>
              <a:t>…</a:t>
            </a:r>
            <a:r>
              <a:rPr lang="en-GB" baseline="0" dirty="0">
                <a:sym typeface="Wingdings"/>
              </a:rPr>
              <a:t> easy enough for people with moderate computer knowledge to do</a:t>
            </a:r>
            <a:r>
              <a:rPr lang="en-US" baseline="0" dirty="0">
                <a:sym typeface="Wingdings"/>
              </a:rPr>
              <a:t>.. 		MENTION HOW MUCH OF A THREAT THAT IS</a:t>
            </a:r>
            <a:r>
              <a:rPr lang="mr-IN" baseline="0" dirty="0">
                <a:sym typeface="Wingdings"/>
              </a:rPr>
              <a:t>…</a:t>
            </a:r>
            <a:r>
              <a:rPr lang="en-GB" baseline="0" dirty="0">
                <a:sym typeface="Wingdings"/>
              </a:rPr>
              <a:t>..</a:t>
            </a:r>
          </a:p>
          <a:p>
            <a:pPr marL="228600" indent="-228600">
              <a:buAutoNum type="arabicPeriod"/>
            </a:pPr>
            <a:endParaRPr lang="en-GB" baseline="0" dirty="0">
              <a:sym typeface="Wingdings"/>
            </a:endParaRPr>
          </a:p>
          <a:p>
            <a:pPr marL="228600" indent="-228600">
              <a:buAutoNum type="arabicPeriod"/>
            </a:pPr>
            <a:endParaRPr lang="en-GB" baseline="0" dirty="0">
              <a:sym typeface="Wingding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361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What I used the most:</a:t>
            </a:r>
          </a:p>
          <a:p>
            <a:r>
              <a:rPr lang="en-US" i="0" dirty="0"/>
              <a:t>I used websites the most as it contained</a:t>
            </a:r>
            <a:r>
              <a:rPr lang="en-US" i="0" baseline="0" dirty="0"/>
              <a:t> a variety of information from stats to analytical opinions.</a:t>
            </a:r>
          </a:p>
          <a:p>
            <a:r>
              <a:rPr lang="en-US" i="0" baseline="0" dirty="0"/>
              <a:t>I used government and unofficial websites that all had legitimate information </a:t>
            </a:r>
            <a:r>
              <a:rPr lang="mr-IN" i="0" baseline="0" dirty="0"/>
              <a:t>–</a:t>
            </a:r>
            <a:r>
              <a:rPr lang="en-US" i="0" baseline="0" dirty="0"/>
              <a:t> in some cases I researched about one topic numerous times to see if other websites contained similar </a:t>
            </a:r>
            <a:r>
              <a:rPr lang="en-US" i="0" baseline="0" dirty="0" err="1"/>
              <a:t>informatiom</a:t>
            </a:r>
            <a:endParaRPr lang="en-US" i="0" baseline="0" dirty="0"/>
          </a:p>
          <a:p>
            <a:endParaRPr lang="en-US" i="0" baseline="0" dirty="0"/>
          </a:p>
          <a:p>
            <a:r>
              <a:rPr lang="en-US" i="0" baseline="0" dirty="0"/>
              <a:t>Rarely used UCS information as it was focused more on the smallest details of how the technology works (a lot of writing regarding the algorithms and in-depth analysis of how the technology works)</a:t>
            </a:r>
          </a:p>
          <a:p>
            <a:endParaRPr lang="en-US" i="0" baseline="0" dirty="0"/>
          </a:p>
          <a:p>
            <a:r>
              <a:rPr lang="en-US" i="0" baseline="0" dirty="0"/>
              <a:t>A lot of my info was from general knowledge, but made sure I looked up what I thought was right just to have a source at hand to prove my point</a:t>
            </a:r>
          </a:p>
          <a:p>
            <a:endParaRPr lang="en-US" i="0" baseline="0" dirty="0"/>
          </a:p>
          <a:p>
            <a:r>
              <a:rPr lang="en-US" i="0" baseline="0" dirty="0"/>
              <a:t>UCS contained a lot behind the physics of how ANPR worked to calculate speed (example)</a:t>
            </a:r>
          </a:p>
          <a:p>
            <a:endParaRPr lang="en-US" i="0" baseline="0" dirty="0"/>
          </a:p>
          <a:p>
            <a:endParaRPr lang="en-US" i="0" baseline="0" dirty="0"/>
          </a:p>
          <a:p>
            <a:endParaRPr lang="en-US" i="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91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Websites: </a:t>
            </a:r>
            <a:r>
              <a:rPr lang="en-US" dirty="0"/>
              <a:t>made up the majority of my research. I used a</a:t>
            </a:r>
            <a:r>
              <a:rPr lang="en-US" baseline="0" dirty="0"/>
              <a:t> </a:t>
            </a:r>
            <a:r>
              <a:rPr lang="en-US" dirty="0"/>
              <a:t>lot of</a:t>
            </a:r>
            <a:r>
              <a:rPr lang="en-US" baseline="0" dirty="0"/>
              <a:t> </a:t>
            </a:r>
            <a:r>
              <a:rPr lang="en-US" dirty="0"/>
              <a:t>government and police websites, as well as unofficial but legitimate websites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UCS:</a:t>
            </a:r>
            <a:r>
              <a:rPr lang="en-US" b="1" baseline="0" dirty="0"/>
              <a:t> </a:t>
            </a:r>
            <a:r>
              <a:rPr lang="en-US" dirty="0"/>
              <a:t>Very useful and official, contained a lot of detailed information, but only helped me on the descriptive side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65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This gave me a lot of analytical information to support my point</a:t>
            </a:r>
          </a:p>
          <a:p>
            <a:pPr marL="171450" indent="-171450">
              <a:buFontTx/>
              <a:buChar char="-"/>
            </a:pPr>
            <a:r>
              <a:rPr lang="en-US" baseline="0" dirty="0"/>
              <a:t>This strongly supports my point that older people are at much higher risk of attack due to their lack of knowledge of </a:t>
            </a:r>
            <a:r>
              <a:rPr lang="en-US" b="1" baseline="0" dirty="0"/>
              <a:t>modern technology</a:t>
            </a:r>
          </a:p>
          <a:p>
            <a:pPr marL="171450" indent="-171450">
              <a:buFontTx/>
              <a:buChar char="-"/>
            </a:pPr>
            <a:r>
              <a:rPr lang="en-US" b="0" baseline="0" dirty="0"/>
              <a:t>This again helps me as it supports my point that </a:t>
            </a:r>
            <a:r>
              <a:rPr lang="en-US" b="1" baseline="0" dirty="0"/>
              <a:t>younger people use technology to its full extent </a:t>
            </a:r>
            <a:r>
              <a:rPr lang="en-US" b="0" baseline="0" dirty="0"/>
              <a:t>e.g. </a:t>
            </a:r>
            <a:r>
              <a:rPr lang="en-US" b="1" baseline="0" dirty="0"/>
              <a:t>social media.</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408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power of technology</a:t>
            </a:r>
            <a:r>
              <a:rPr lang="en-US" baseline="0" dirty="0"/>
              <a:t> and the threats</a:t>
            </a:r>
          </a:p>
          <a:p>
            <a:pPr marL="171450" indent="-171450">
              <a:buFontTx/>
              <a:buChar char="-"/>
            </a:pPr>
            <a:r>
              <a:rPr lang="en-US" baseline="0" dirty="0"/>
              <a:t>How it is affecting us and the fact there is too much technology to all be </a:t>
            </a:r>
            <a:r>
              <a:rPr lang="en-US" b="1" baseline="0" dirty="0"/>
              <a:t>properly maintained and secure</a:t>
            </a:r>
            <a:endParaRPr lang="en-US" b="0" baseline="0" dirty="0"/>
          </a:p>
          <a:p>
            <a:pPr marL="171450" indent="-171450">
              <a:buFontTx/>
              <a:buChar char="-"/>
            </a:pPr>
            <a:r>
              <a:rPr lang="en-US" b="0" baseline="0" dirty="0"/>
              <a:t>I gathered the opinions from members of the public to hopefully support my points </a:t>
            </a:r>
          </a:p>
          <a:p>
            <a:pPr marL="171450" indent="-171450">
              <a:buFontTx/>
              <a:buChar char="-"/>
            </a:pPr>
            <a:endParaRPr lang="en-US" b="0" baseline="0" dirty="0"/>
          </a:p>
          <a:p>
            <a:pPr marL="171450" indent="-171450">
              <a:buFontTx/>
              <a:buChar char="-"/>
            </a:pPr>
            <a:r>
              <a:rPr lang="en-US" b="0" baseline="0" dirty="0"/>
              <a:t>Mention how older generations are of much higher risk due to the technology not being around when they were brought up</a:t>
            </a:r>
          </a:p>
          <a:p>
            <a:pPr marL="171450" indent="-171450">
              <a:buFontTx/>
              <a:buChar char="-"/>
            </a:pPr>
            <a:r>
              <a:rPr lang="en-US" b="0" baseline="0" dirty="0"/>
              <a:t>Talk about how younger people were brought up with it and should maybe naturally have more knowledge on the operation of technology</a:t>
            </a:r>
          </a:p>
          <a:p>
            <a:pPr marL="171450" indent="-171450">
              <a:buFontTx/>
              <a:buChar char="-"/>
            </a:pPr>
            <a:endParaRPr lang="en-US" b="0" baseline="0" dirty="0"/>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908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Talk</a:t>
            </a:r>
            <a:r>
              <a:rPr lang="en-US" baseline="0" dirty="0"/>
              <a:t> about how I couldn’t always find a reference for a point I made from my knowledge</a:t>
            </a:r>
          </a:p>
          <a:p>
            <a:pPr marL="171450" indent="-171450">
              <a:buFontTx/>
              <a:buChar char="-"/>
            </a:pPr>
            <a:r>
              <a:rPr lang="en-US" baseline="0" dirty="0"/>
              <a:t>Adding analysis: I found that it took me a long time to gather enough responses for my survey </a:t>
            </a:r>
            <a:r>
              <a:rPr lang="mr-IN" baseline="0" dirty="0"/>
              <a:t>–</a:t>
            </a:r>
            <a:r>
              <a:rPr lang="en-US" baseline="0" dirty="0"/>
              <a:t> especially for the older generation</a:t>
            </a:r>
          </a:p>
          <a:p>
            <a:pPr marL="171450" indent="-171450">
              <a:buFontTx/>
              <a:buChar char="-"/>
            </a:pPr>
            <a:r>
              <a:rPr lang="en-US" baseline="0" dirty="0"/>
              <a:t>I over come this by simply waiting to get a sufficient amount of responses</a:t>
            </a:r>
            <a:r>
              <a:rPr lang="mr-IN" baseline="0" dirty="0"/>
              <a:t>…</a:t>
            </a:r>
            <a:r>
              <a:rPr lang="en-GB" baseline="0" dirty="0"/>
              <a:t>	  Didn’t want to rush and gain poor/inaccurate results</a:t>
            </a:r>
          </a:p>
          <a:p>
            <a:pPr marL="171450" indent="-171450">
              <a:buFontTx/>
              <a:buChar char="-"/>
            </a:pPr>
            <a:r>
              <a:rPr lang="en-GB" baseline="0" dirty="0"/>
              <a:t>I found it much easier to gather information from the younger generation</a:t>
            </a:r>
            <a:r>
              <a:rPr lang="mr-IN" baseline="0" dirty="0"/>
              <a:t>…</a:t>
            </a:r>
            <a:endParaRPr lang="en-GB" baseline="0" dirty="0"/>
          </a:p>
          <a:p>
            <a:pPr marL="171450" indent="-171450">
              <a:buFontTx/>
              <a:buChar char="-"/>
            </a:pPr>
            <a:r>
              <a:rPr lang="en-GB" baseline="0" dirty="0"/>
              <a:t>I found it hard at times to </a:t>
            </a:r>
            <a:r>
              <a:rPr lang="en-GB" b="1" baseline="0" dirty="0"/>
              <a:t>write equally on my primary topics </a:t>
            </a:r>
            <a:r>
              <a:rPr lang="en-GB" b="0" baseline="0" dirty="0"/>
              <a:t>(CCTV, ANPR, Location data </a:t>
            </a:r>
            <a:r>
              <a:rPr lang="en-GB" b="0" baseline="0" dirty="0" err="1"/>
              <a:t>etc</a:t>
            </a:r>
            <a:r>
              <a:rPr lang="mr-IN" b="0" baseline="0" dirty="0"/>
              <a:t>…</a:t>
            </a:r>
            <a:r>
              <a:rPr lang="en-GB" b="0" baseline="0" dirty="0"/>
              <a:t>)</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032E7-1023-F844-BAEA-185A62AFD0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636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53498D-A950-4854-8D11-CDEE951BEF5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231807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3498D-A950-4854-8D11-CDEE951BEF5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268361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3498D-A950-4854-8D11-CDEE951BEF5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1639443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159254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361492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1414734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4B64F1-59FA-4E20-A774-7676F9C8F0A4}"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62166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4B64F1-59FA-4E20-A774-7676F9C8F0A4}" type="datetimeFigureOut">
              <a:rPr lang="en-GB" smtClean="0"/>
              <a:t>17/06/2021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1012804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3171219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3730361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78018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3498D-A950-4854-8D11-CDEE951BEF5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386452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34B64F1-59FA-4E20-A774-7676F9C8F0A4}"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1138557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34B64F1-59FA-4E20-A774-7676F9C8F0A4}"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15823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2958037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849199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2493961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370570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1299367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519942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4B64F1-59FA-4E20-A774-7676F9C8F0A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CDC6B1-219A-4AB8-898D-204E8931CBEE}" type="slidenum">
              <a:rPr lang="en-GB" smtClean="0"/>
              <a:t>‹#›</a:t>
            </a:fld>
            <a:endParaRPr lang="en-GB"/>
          </a:p>
        </p:txBody>
      </p:sp>
    </p:spTree>
    <p:extLst>
      <p:ext uri="{BB962C8B-B14F-4D97-AF65-F5344CB8AC3E}">
        <p14:creationId xmlns:p14="http://schemas.microsoft.com/office/powerpoint/2010/main" val="2349069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942FAD-52C8-429A-B652-1C6FE3CE8730}" type="slidenum">
              <a:rPr lang="en-GB" smtClean="0"/>
              <a:t>‹#›</a:t>
            </a:fld>
            <a:endParaRPr lang="en-GB"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32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3498D-A950-4854-8D11-CDEE951BEF54}"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3274673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942FAD-52C8-429A-B652-1C6FE3CE8730}" type="slidenum">
              <a:rPr lang="en-GB" smtClean="0"/>
              <a:t>‹#›</a:t>
            </a:fld>
            <a:endParaRPr lang="en-GB" dirty="0"/>
          </a:p>
        </p:txBody>
      </p:sp>
    </p:spTree>
    <p:extLst>
      <p:ext uri="{BB962C8B-B14F-4D97-AF65-F5344CB8AC3E}">
        <p14:creationId xmlns:p14="http://schemas.microsoft.com/office/powerpoint/2010/main" val="1743652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942FAD-52C8-429A-B652-1C6FE3CE8730}" type="slidenum">
              <a:rPr lang="en-GB" smtClean="0"/>
              <a:t>‹#›</a:t>
            </a:fld>
            <a:endParaRPr lang="en-GB"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60805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942FAD-52C8-429A-B652-1C6FE3CE8730}" type="slidenum">
              <a:rPr lang="en-GB" smtClean="0"/>
              <a:t>‹#›</a:t>
            </a:fld>
            <a:endParaRPr lang="en-GB" dirty="0"/>
          </a:p>
        </p:txBody>
      </p:sp>
    </p:spTree>
    <p:extLst>
      <p:ext uri="{BB962C8B-B14F-4D97-AF65-F5344CB8AC3E}">
        <p14:creationId xmlns:p14="http://schemas.microsoft.com/office/powerpoint/2010/main" val="1903000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B942FAD-52C8-429A-B652-1C6FE3CE8730}" type="slidenum">
              <a:rPr lang="en-GB" smtClean="0"/>
              <a:t>‹#›</a:t>
            </a:fld>
            <a:endParaRPr lang="en-GB"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434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B942FAD-52C8-429A-B652-1C6FE3CE8730}" type="slidenum">
              <a:rPr lang="en-GB" smtClean="0"/>
              <a:t>‹#›</a:t>
            </a:fld>
            <a:endParaRPr lang="en-GB" dirty="0"/>
          </a:p>
        </p:txBody>
      </p:sp>
    </p:spTree>
    <p:extLst>
      <p:ext uri="{BB962C8B-B14F-4D97-AF65-F5344CB8AC3E}">
        <p14:creationId xmlns:p14="http://schemas.microsoft.com/office/powerpoint/2010/main" val="3044339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B942FAD-52C8-429A-B652-1C6FE3CE8730}" type="slidenum">
              <a:rPr lang="en-GB" smtClean="0"/>
              <a:t>‹#›</a:t>
            </a:fld>
            <a:endParaRPr lang="en-GB" dirty="0"/>
          </a:p>
        </p:txBody>
      </p:sp>
    </p:spTree>
    <p:extLst>
      <p:ext uri="{BB962C8B-B14F-4D97-AF65-F5344CB8AC3E}">
        <p14:creationId xmlns:p14="http://schemas.microsoft.com/office/powerpoint/2010/main" val="1701764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942FAD-52C8-429A-B652-1C6FE3CE8730}" type="slidenum">
              <a:rPr lang="en-GB" smtClean="0"/>
              <a:t>‹#›</a:t>
            </a:fld>
            <a:endParaRPr lang="en-GB"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221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942FAD-52C8-429A-B652-1C6FE3CE8730}" type="slidenum">
              <a:rPr lang="en-GB" smtClean="0"/>
              <a:t>‹#›</a:t>
            </a:fld>
            <a:endParaRPr lang="en-GB" dirty="0"/>
          </a:p>
        </p:txBody>
      </p:sp>
    </p:spTree>
    <p:extLst>
      <p:ext uri="{BB962C8B-B14F-4D97-AF65-F5344CB8AC3E}">
        <p14:creationId xmlns:p14="http://schemas.microsoft.com/office/powerpoint/2010/main" val="1005045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942FAD-52C8-429A-B652-1C6FE3CE8730}" type="slidenum">
              <a:rPr lang="en-GB" smtClean="0"/>
              <a:t>‹#›</a:t>
            </a:fld>
            <a:endParaRPr lang="en-GB" dirty="0"/>
          </a:p>
        </p:txBody>
      </p:sp>
    </p:spTree>
    <p:extLst>
      <p:ext uri="{BB962C8B-B14F-4D97-AF65-F5344CB8AC3E}">
        <p14:creationId xmlns:p14="http://schemas.microsoft.com/office/powerpoint/2010/main" val="2667595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9FE826-C5A3-435E-857C-EFE40A41A77F}" type="datetimeFigureOut">
              <a:rPr lang="en-GB" smtClean="0"/>
              <a:t>17/06/2021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942FAD-52C8-429A-B652-1C6FE3CE8730}" type="slidenum">
              <a:rPr lang="en-GB" smtClean="0"/>
              <a:t>‹#›</a:t>
            </a:fld>
            <a:endParaRPr lang="en-GB" dirty="0"/>
          </a:p>
        </p:txBody>
      </p:sp>
    </p:spTree>
    <p:extLst>
      <p:ext uri="{BB962C8B-B14F-4D97-AF65-F5344CB8AC3E}">
        <p14:creationId xmlns:p14="http://schemas.microsoft.com/office/powerpoint/2010/main" val="35813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53498D-A950-4854-8D11-CDEE951BEF54}"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191002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53498D-A950-4854-8D11-CDEE951BEF54}" type="datetimeFigureOut">
              <a:rPr lang="en-GB" smtClean="0"/>
              <a:t>17/06/2021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152305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53498D-A950-4854-8D11-CDEE951BEF54}"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122829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3498D-A950-4854-8D11-CDEE951BEF54}" type="datetimeFigureOut">
              <a:rPr lang="en-GB" smtClean="0"/>
              <a:t>17/06/2021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282735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53498D-A950-4854-8D11-CDEE951BEF54}"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257001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53498D-A950-4854-8D11-CDEE951BEF54}"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8CEE89-A7B1-4D1D-8850-CCE776347F0E}" type="slidenum">
              <a:rPr lang="en-GB" smtClean="0"/>
              <a:t>‹#›</a:t>
            </a:fld>
            <a:endParaRPr lang="en-GB"/>
          </a:p>
        </p:txBody>
      </p:sp>
    </p:spTree>
    <p:extLst>
      <p:ext uri="{BB962C8B-B14F-4D97-AF65-F5344CB8AC3E}">
        <p14:creationId xmlns:p14="http://schemas.microsoft.com/office/powerpoint/2010/main" val="156071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6000">
              <a:schemeClr val="accent1">
                <a:lumMod val="45000"/>
                <a:lumOff val="55000"/>
              </a:schemeClr>
            </a:gs>
            <a:gs pos="96000">
              <a:schemeClr val="accent1">
                <a:lumMod val="45000"/>
                <a:lumOff val="55000"/>
              </a:schemeClr>
            </a:gs>
            <a:gs pos="53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3498D-A950-4854-8D11-CDEE951BEF54}" type="datetimeFigureOut">
              <a:rPr lang="en-GB" smtClean="0"/>
              <a:t>17/06/2021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CEE89-A7B1-4D1D-8850-CCE776347F0E}" type="slidenum">
              <a:rPr lang="en-GB" smtClean="0"/>
              <a:t>‹#›</a:t>
            </a:fld>
            <a:endParaRPr lang="en-GB"/>
          </a:p>
        </p:txBody>
      </p:sp>
    </p:spTree>
    <p:extLst>
      <p:ext uri="{BB962C8B-B14F-4D97-AF65-F5344CB8AC3E}">
        <p14:creationId xmlns:p14="http://schemas.microsoft.com/office/powerpoint/2010/main" val="24171972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234B64F1-59FA-4E20-A774-7676F9C8F0A4}" type="datetimeFigureOut">
              <a:rPr lang="en-GB" smtClean="0"/>
              <a:t>17/06/2021</a:t>
            </a:fld>
            <a:endParaRPr lang="en-GB"/>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1DCDC6B1-219A-4AB8-898D-204E8931CBEE}" type="slidenum">
              <a:rPr lang="en-GB" smtClean="0"/>
              <a:t>‹#›</a:t>
            </a:fld>
            <a:endParaRPr lang="en-GB"/>
          </a:p>
        </p:txBody>
      </p:sp>
    </p:spTree>
    <p:extLst>
      <p:ext uri="{BB962C8B-B14F-4D97-AF65-F5344CB8AC3E}">
        <p14:creationId xmlns:p14="http://schemas.microsoft.com/office/powerpoint/2010/main" val="56611994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C9FE826-C5A3-435E-857C-EFE40A41A77F}" type="datetimeFigureOut">
              <a:rPr lang="en-GB" smtClean="0"/>
              <a:t>17/06/2021</a:t>
            </a:fld>
            <a:endParaRPr lang="en-GB"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B942FAD-52C8-429A-B652-1C6FE3CE8730}" type="slidenum">
              <a:rPr lang="en-GB" smtClean="0"/>
              <a:t>‹#›</a:t>
            </a:fld>
            <a:endParaRPr lang="en-GB" dirty="0"/>
          </a:p>
        </p:txBody>
      </p:sp>
    </p:spTree>
    <p:extLst>
      <p:ext uri="{BB962C8B-B14F-4D97-AF65-F5344CB8AC3E}">
        <p14:creationId xmlns:p14="http://schemas.microsoft.com/office/powerpoint/2010/main" val="14785251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28.jpe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6526" y="110962"/>
            <a:ext cx="7004990" cy="92333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KINVER HIGH SCHOOL</a:t>
            </a:r>
          </a:p>
        </p:txBody>
      </p:sp>
      <p:cxnSp>
        <p:nvCxnSpPr>
          <p:cNvPr id="12" name="Straight Connector 11"/>
          <p:cNvCxnSpPr>
            <a:cxnSpLocks/>
          </p:cNvCxnSpPr>
          <p:nvPr/>
        </p:nvCxnSpPr>
        <p:spPr>
          <a:xfrm flipV="1">
            <a:off x="2139010" y="1341839"/>
            <a:ext cx="6170103" cy="15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2139009" y="1413634"/>
            <a:ext cx="6170103" cy="2916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9010" y="1495943"/>
            <a:ext cx="6170103" cy="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33287"/>
            <a:ext cx="2059152" cy="2059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8A03E9-970B-41B7-AF57-81B302D26398}"/>
              </a:ext>
            </a:extLst>
          </p:cNvPr>
          <p:cNvSpPr txBox="1"/>
          <p:nvPr/>
        </p:nvSpPr>
        <p:spPr>
          <a:xfrm>
            <a:off x="0" y="6204778"/>
            <a:ext cx="9144000" cy="646331"/>
          </a:xfrm>
          <a:prstGeom prst="rect">
            <a:avLst/>
          </a:prstGeom>
          <a:noFill/>
        </p:spPr>
        <p:txBody>
          <a:bodyPr wrap="square" rtlCol="0">
            <a:spAutoFit/>
          </a:bodyPr>
          <a:lstStyle/>
          <a:p>
            <a:endParaRPr lang="en-GB" dirty="0"/>
          </a:p>
          <a:p>
            <a:endParaRPr lang="en-GB" dirty="0"/>
          </a:p>
        </p:txBody>
      </p:sp>
      <p:pic>
        <p:nvPicPr>
          <p:cNvPr id="18" name="Picture 17">
            <a:extLst>
              <a:ext uri="{FF2B5EF4-FFF2-40B4-BE49-F238E27FC236}">
                <a16:creationId xmlns:a16="http://schemas.microsoft.com/office/drawing/2014/main" id="{433C24D9-84EB-412C-AD1E-6935C7D4B41C}"/>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0" name="Rectangle 19">
            <a:extLst>
              <a:ext uri="{FF2B5EF4-FFF2-40B4-BE49-F238E27FC236}">
                <a16:creationId xmlns:a16="http://schemas.microsoft.com/office/drawing/2014/main" id="{E72F28F4-5039-4801-BD65-C938FBBF3876}"/>
              </a:ext>
            </a:extLst>
          </p:cNvPr>
          <p:cNvSpPr/>
          <p:nvPr/>
        </p:nvSpPr>
        <p:spPr>
          <a:xfrm>
            <a:off x="1342569" y="863346"/>
            <a:ext cx="7762984" cy="400110"/>
          </a:xfrm>
          <a:prstGeom prst="rect">
            <a:avLst/>
          </a:prstGeom>
          <a:noFill/>
        </p:spPr>
        <p:txBody>
          <a:bodyPr wrap="square" lIns="91440" tIns="45720" rIns="91440" bIns="45720">
            <a:spAutoFit/>
          </a:bodyPr>
          <a:lstStyle/>
          <a:p>
            <a:pPr algn="ctr"/>
            <a:r>
              <a:rPr lang="en-US" sz="2000" b="0" cap="none" spc="600" dirty="0">
                <a:ln w="0"/>
                <a:solidFill>
                  <a:schemeClr val="tx2">
                    <a:lumMod val="75000"/>
                  </a:schemeClr>
                </a:solidFill>
                <a:effectLst>
                  <a:outerShdw blurRad="38100" dist="38100" dir="2700000" algn="tl">
                    <a:srgbClr val="000000">
                      <a:alpha val="43137"/>
                    </a:srgbClr>
                  </a:outerShdw>
                </a:effectLst>
              </a:rPr>
              <a:t>Engage, Succeed, Aspire to Lead</a:t>
            </a:r>
          </a:p>
        </p:txBody>
      </p:sp>
      <p:sp>
        <p:nvSpPr>
          <p:cNvPr id="11" name="Rectangle 10">
            <a:extLst>
              <a:ext uri="{FF2B5EF4-FFF2-40B4-BE49-F238E27FC236}">
                <a16:creationId xmlns:a16="http://schemas.microsoft.com/office/drawing/2014/main" id="{20E0FF07-9640-48CC-8641-9BC48C79B2B8}"/>
              </a:ext>
            </a:extLst>
          </p:cNvPr>
          <p:cNvSpPr/>
          <p:nvPr/>
        </p:nvSpPr>
        <p:spPr>
          <a:xfrm>
            <a:off x="15501" y="2985858"/>
            <a:ext cx="9090052" cy="163121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sng"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Level 3- EPQ Project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120 learning hours</a:t>
            </a:r>
          </a:p>
        </p:txBody>
      </p:sp>
      <p:sp>
        <p:nvSpPr>
          <p:cNvPr id="13" name="Rectangle 12">
            <a:extLst>
              <a:ext uri="{FF2B5EF4-FFF2-40B4-BE49-F238E27FC236}">
                <a16:creationId xmlns:a16="http://schemas.microsoft.com/office/drawing/2014/main" id="{566714A2-5EF0-4300-86F6-FD1417F6BBCB}"/>
              </a:ext>
            </a:extLst>
          </p:cNvPr>
          <p:cNvSpPr/>
          <p:nvPr/>
        </p:nvSpPr>
        <p:spPr>
          <a:xfrm>
            <a:off x="15501" y="5571450"/>
            <a:ext cx="9143999"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Mrs N Clifton - Headteacher</a:t>
            </a:r>
          </a:p>
        </p:txBody>
      </p:sp>
    </p:spTree>
    <p:extLst>
      <p:ext uri="{BB962C8B-B14F-4D97-AF65-F5344CB8AC3E}">
        <p14:creationId xmlns:p14="http://schemas.microsoft.com/office/powerpoint/2010/main" val="27233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pic>
        <p:nvPicPr>
          <p:cNvPr id="2" name="Picture 1">
            <a:extLst>
              <a:ext uri="{FF2B5EF4-FFF2-40B4-BE49-F238E27FC236}">
                <a16:creationId xmlns:a16="http://schemas.microsoft.com/office/drawing/2014/main" id="{1EA2EA3A-DF97-4914-85A1-5DB5EDAC66AD}"/>
              </a:ext>
            </a:extLst>
          </p:cNvPr>
          <p:cNvPicPr>
            <a:picLocks noChangeAspect="1"/>
          </p:cNvPicPr>
          <p:nvPr/>
        </p:nvPicPr>
        <p:blipFill>
          <a:blip r:embed="rId3"/>
          <a:stretch>
            <a:fillRect/>
          </a:stretch>
        </p:blipFill>
        <p:spPr>
          <a:xfrm>
            <a:off x="443882" y="0"/>
            <a:ext cx="8424909" cy="6525087"/>
          </a:xfrm>
          <a:prstGeom prst="rect">
            <a:avLst/>
          </a:prstGeom>
        </p:spPr>
      </p:pic>
      <p:pic>
        <p:nvPicPr>
          <p:cNvPr id="1026" name="Picture 2" descr="Image result for kinver high schoo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3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pic>
        <p:nvPicPr>
          <p:cNvPr id="2" name="Picture 1">
            <a:extLst>
              <a:ext uri="{FF2B5EF4-FFF2-40B4-BE49-F238E27FC236}">
                <a16:creationId xmlns:a16="http://schemas.microsoft.com/office/drawing/2014/main" id="{994D97E4-458E-48E0-A86D-6631915302C8}"/>
              </a:ext>
            </a:extLst>
          </p:cNvPr>
          <p:cNvPicPr>
            <a:picLocks noChangeAspect="1"/>
          </p:cNvPicPr>
          <p:nvPr/>
        </p:nvPicPr>
        <p:blipFill>
          <a:blip r:embed="rId3"/>
          <a:stretch>
            <a:fillRect/>
          </a:stretch>
        </p:blipFill>
        <p:spPr>
          <a:xfrm>
            <a:off x="337350" y="0"/>
            <a:ext cx="8531441" cy="6320901"/>
          </a:xfrm>
          <a:prstGeom prst="rect">
            <a:avLst/>
          </a:prstGeom>
        </p:spPr>
      </p:pic>
      <p:pic>
        <p:nvPicPr>
          <p:cNvPr id="1026" name="Picture 2" descr="Image result for kinver high schoo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15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098"/>
            <a:ext cx="8515350" cy="994172"/>
          </a:xfrm>
        </p:spPr>
        <p:txBody>
          <a:bodyPr>
            <a:noAutofit/>
          </a:bodyPr>
          <a:lstStyle/>
          <a:p>
            <a:r>
              <a:rPr lang="en-GB" sz="3200" dirty="0">
                <a:solidFill>
                  <a:schemeClr val="tx2"/>
                </a:solidFill>
                <a:latin typeface="Verdana" pitchFamily="34" charset="0"/>
              </a:rPr>
              <a:t>The Extended Project – Why Bother?</a:t>
            </a:r>
            <a:endParaRPr lang="en-GB" sz="3200" dirty="0">
              <a:solidFill>
                <a:schemeClr val="tx2"/>
              </a:solidFill>
            </a:endParaRPr>
          </a:p>
        </p:txBody>
      </p:sp>
      <p:sp>
        <p:nvSpPr>
          <p:cNvPr id="5" name="Slide Number Placeholder 4"/>
          <p:cNvSpPr>
            <a:spLocks noGrp="1"/>
          </p:cNvSpPr>
          <p:nvPr>
            <p:ph type="sldNum" sz="quarter" idx="12"/>
          </p:nvPr>
        </p:nvSpPr>
        <p:spPr/>
        <p:txBody>
          <a:bodyPr/>
          <a:lstStyle/>
          <a:p>
            <a:fld id="{B52E26E4-D42C-40F6-9074-C9A4100FF41D}" type="slidenum">
              <a:rPr lang="en-GB" smtClean="0"/>
              <a:t>12</a:t>
            </a:fld>
            <a:endParaRPr lang="en-GB"/>
          </a:p>
        </p:txBody>
      </p:sp>
      <p:sp>
        <p:nvSpPr>
          <p:cNvPr id="7" name="Content Placeholder 6"/>
          <p:cNvSpPr>
            <a:spLocks noGrp="1"/>
          </p:cNvSpPr>
          <p:nvPr>
            <p:ph idx="1"/>
          </p:nvPr>
        </p:nvSpPr>
        <p:spPr>
          <a:xfrm>
            <a:off x="0" y="1065270"/>
            <a:ext cx="9144000" cy="3671888"/>
          </a:xfrm>
        </p:spPr>
        <p:txBody>
          <a:bodyPr>
            <a:normAutofit fontScale="92500" lnSpcReduction="10000"/>
          </a:bodyPr>
          <a:lstStyle/>
          <a:p>
            <a:pPr>
              <a:lnSpc>
                <a:spcPct val="150000"/>
              </a:lnSpc>
              <a:spcBef>
                <a:spcPct val="20000"/>
              </a:spcBef>
              <a:buClr>
                <a:schemeClr val="accent3"/>
              </a:buClr>
              <a:buSzPct val="95000"/>
              <a:buFont typeface="Wingdings" panose="05000000000000000000" pitchFamily="2" charset="2"/>
              <a:buChar char="v"/>
              <a:defRPr/>
            </a:pPr>
            <a:r>
              <a:rPr lang="en-GB" sz="2400" b="1" dirty="0">
                <a:solidFill>
                  <a:schemeClr val="tx2"/>
                </a:solidFill>
              </a:rPr>
              <a:t> Extra UCAS points</a:t>
            </a:r>
          </a:p>
          <a:p>
            <a:pPr>
              <a:lnSpc>
                <a:spcPct val="150000"/>
              </a:lnSpc>
              <a:spcBef>
                <a:spcPct val="20000"/>
              </a:spcBef>
              <a:buClr>
                <a:schemeClr val="accent3"/>
              </a:buClr>
              <a:buSzPct val="95000"/>
              <a:buFont typeface="Wingdings" panose="05000000000000000000" pitchFamily="2" charset="2"/>
              <a:buChar char="v"/>
              <a:defRPr/>
            </a:pPr>
            <a:r>
              <a:rPr lang="en-GB" sz="2400" dirty="0">
                <a:solidFill>
                  <a:schemeClr val="tx2"/>
                </a:solidFill>
              </a:rPr>
              <a:t> Gives you the advantage at interviews</a:t>
            </a:r>
          </a:p>
          <a:p>
            <a:pPr>
              <a:lnSpc>
                <a:spcPct val="150000"/>
              </a:lnSpc>
              <a:spcBef>
                <a:spcPct val="20000"/>
              </a:spcBef>
              <a:buClr>
                <a:schemeClr val="accent3"/>
              </a:buClr>
              <a:buSzPct val="95000"/>
              <a:buFont typeface="Wingdings" panose="05000000000000000000" pitchFamily="2" charset="2"/>
              <a:buChar char="v"/>
              <a:defRPr/>
            </a:pPr>
            <a:r>
              <a:rPr lang="en-GB" sz="2400" dirty="0">
                <a:solidFill>
                  <a:schemeClr val="tx2"/>
                </a:solidFill>
              </a:rPr>
              <a:t> Makes you a more interesting person</a:t>
            </a:r>
          </a:p>
          <a:p>
            <a:pPr>
              <a:lnSpc>
                <a:spcPct val="150000"/>
              </a:lnSpc>
              <a:spcBef>
                <a:spcPct val="20000"/>
              </a:spcBef>
              <a:buClr>
                <a:schemeClr val="accent3"/>
              </a:buClr>
              <a:buSzPct val="95000"/>
              <a:buFont typeface="Wingdings" panose="05000000000000000000" pitchFamily="2" charset="2"/>
              <a:buChar char="v"/>
              <a:defRPr/>
            </a:pPr>
            <a:r>
              <a:rPr lang="en-GB" sz="2400" dirty="0">
                <a:solidFill>
                  <a:schemeClr val="tx2"/>
                </a:solidFill>
              </a:rPr>
              <a:t> Universities love it!</a:t>
            </a:r>
          </a:p>
          <a:p>
            <a:pPr>
              <a:lnSpc>
                <a:spcPct val="150000"/>
              </a:lnSpc>
              <a:spcBef>
                <a:spcPct val="20000"/>
              </a:spcBef>
              <a:buClr>
                <a:schemeClr val="accent3"/>
              </a:buClr>
              <a:buSzPct val="95000"/>
              <a:buFont typeface="Wingdings" panose="05000000000000000000" pitchFamily="2" charset="2"/>
              <a:buChar char="v"/>
              <a:defRPr/>
            </a:pPr>
            <a:r>
              <a:rPr lang="en-GB" sz="2400" dirty="0">
                <a:solidFill>
                  <a:schemeClr val="tx2"/>
                </a:solidFill>
              </a:rPr>
              <a:t> Your chance to pursue a passion and get a qualification for it!</a:t>
            </a:r>
          </a:p>
          <a:p>
            <a:pPr>
              <a:lnSpc>
                <a:spcPct val="150000"/>
              </a:lnSpc>
              <a:spcBef>
                <a:spcPct val="20000"/>
              </a:spcBef>
              <a:buClr>
                <a:schemeClr val="accent3"/>
              </a:buClr>
              <a:buSzPct val="95000"/>
              <a:buFont typeface="Wingdings" panose="05000000000000000000" pitchFamily="2" charset="2"/>
              <a:buChar char="v"/>
              <a:defRPr/>
            </a:pPr>
            <a:r>
              <a:rPr lang="en-GB" sz="2400" dirty="0">
                <a:solidFill>
                  <a:schemeClr val="tx2"/>
                </a:solidFill>
              </a:rPr>
              <a:t> Great for study skills development- will help with undergraduate study later on.</a:t>
            </a:r>
          </a:p>
        </p:txBody>
      </p:sp>
      <p:pic>
        <p:nvPicPr>
          <p:cNvPr id="6" name="Picture 2" descr="Image result for kinver high school">
            <a:extLst>
              <a:ext uri="{FF2B5EF4-FFF2-40B4-BE49-F238E27FC236}">
                <a16:creationId xmlns:a16="http://schemas.microsoft.com/office/drawing/2014/main" id="{521AEFB5-0217-40F0-AAD9-452E6D9AD86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FCE4B96-E2CC-4124-B6A7-15DCBD1562D2}"/>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Tree>
    <p:extLst>
      <p:ext uri="{BB962C8B-B14F-4D97-AF65-F5344CB8AC3E}">
        <p14:creationId xmlns:p14="http://schemas.microsoft.com/office/powerpoint/2010/main" val="391790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4" name="Title 1">
            <a:extLst>
              <a:ext uri="{FF2B5EF4-FFF2-40B4-BE49-F238E27FC236}">
                <a16:creationId xmlns:a16="http://schemas.microsoft.com/office/drawing/2014/main" id="{B64D44E5-CEB3-404F-B078-CF07FD4929D7}"/>
              </a:ext>
            </a:extLst>
          </p:cNvPr>
          <p:cNvSpPr txBox="1">
            <a:spLocks/>
          </p:cNvSpPr>
          <p:nvPr/>
        </p:nvSpPr>
        <p:spPr>
          <a:xfrm>
            <a:off x="0" y="71098"/>
            <a:ext cx="8868792" cy="6036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chemeClr val="tx2"/>
                </a:solidFill>
                <a:latin typeface="+mn-lt"/>
              </a:rPr>
              <a:t>Evidencing the Project – Gaining the Marks</a:t>
            </a:r>
          </a:p>
        </p:txBody>
      </p:sp>
      <p:sp>
        <p:nvSpPr>
          <p:cNvPr id="5" name="Rectangle 4">
            <a:extLst>
              <a:ext uri="{FF2B5EF4-FFF2-40B4-BE49-F238E27FC236}">
                <a16:creationId xmlns:a16="http://schemas.microsoft.com/office/drawing/2014/main" id="{28BDD040-DB0E-4FFF-AA7F-842A93D9CC1C}"/>
              </a:ext>
            </a:extLst>
          </p:cNvPr>
          <p:cNvSpPr/>
          <p:nvPr/>
        </p:nvSpPr>
        <p:spPr>
          <a:xfrm>
            <a:off x="0" y="767071"/>
            <a:ext cx="8704555" cy="6001643"/>
          </a:xfrm>
          <a:prstGeom prst="rect">
            <a:avLst/>
          </a:prstGeom>
        </p:spPr>
        <p:txBody>
          <a:bodyPr wrap="square">
            <a:spAutoFit/>
          </a:bodyPr>
          <a:lstStyle/>
          <a:p>
            <a:r>
              <a:rPr lang="en-GB" sz="2400" dirty="0">
                <a:solidFill>
                  <a:schemeClr val="tx2"/>
                </a:solidFill>
              </a:rPr>
              <a:t>You’ll need to keep a record of the PROCESS and evidence the following: </a:t>
            </a:r>
          </a:p>
          <a:p>
            <a:endParaRPr lang="en-GB" sz="2400" dirty="0">
              <a:solidFill>
                <a:schemeClr val="tx2"/>
              </a:solidFill>
            </a:endParaRPr>
          </a:p>
          <a:p>
            <a:pPr marL="457200" indent="-457200">
              <a:buFont typeface="+mj-lt"/>
              <a:buAutoNum type="arabicPeriod"/>
            </a:pPr>
            <a:r>
              <a:rPr lang="en-GB" sz="2400" dirty="0">
                <a:solidFill>
                  <a:schemeClr val="tx2"/>
                </a:solidFill>
              </a:rPr>
              <a:t>Record your </a:t>
            </a:r>
            <a:r>
              <a:rPr lang="en-GB" sz="2400" dirty="0">
                <a:solidFill>
                  <a:srgbClr val="C00000"/>
                </a:solidFill>
              </a:rPr>
              <a:t>Initial Project Ideas </a:t>
            </a:r>
            <a:r>
              <a:rPr lang="en-GB" sz="2400" dirty="0">
                <a:solidFill>
                  <a:schemeClr val="tx2"/>
                </a:solidFill>
              </a:rPr>
              <a:t>on a document</a:t>
            </a:r>
          </a:p>
          <a:p>
            <a:pPr marL="457200" indent="-457200">
              <a:buFont typeface="+mj-lt"/>
              <a:buAutoNum type="arabicPeriod"/>
            </a:pPr>
            <a:r>
              <a:rPr lang="en-GB" sz="2400" dirty="0">
                <a:solidFill>
                  <a:schemeClr val="tx2"/>
                </a:solidFill>
              </a:rPr>
              <a:t>Complete a </a:t>
            </a:r>
            <a:r>
              <a:rPr lang="en-GB" sz="2400" dirty="0">
                <a:solidFill>
                  <a:srgbClr val="C00000"/>
                </a:solidFill>
              </a:rPr>
              <a:t>Project Proposal Form </a:t>
            </a:r>
            <a:r>
              <a:rPr lang="en-GB" sz="2400" dirty="0">
                <a:solidFill>
                  <a:schemeClr val="tx2"/>
                </a:solidFill>
              </a:rPr>
              <a:t>– (sent to a teacher for feedback)</a:t>
            </a:r>
          </a:p>
          <a:p>
            <a:pPr marL="457200" indent="-457200">
              <a:buFont typeface="+mj-lt"/>
              <a:buAutoNum type="arabicPeriod"/>
            </a:pPr>
            <a:r>
              <a:rPr lang="en-GB" sz="2400" dirty="0">
                <a:solidFill>
                  <a:schemeClr val="tx2"/>
                </a:solidFill>
              </a:rPr>
              <a:t>Complete a </a:t>
            </a:r>
            <a:r>
              <a:rPr lang="en-GB" sz="2400" dirty="0">
                <a:solidFill>
                  <a:srgbClr val="C00000"/>
                </a:solidFill>
              </a:rPr>
              <a:t>Planning Review Document</a:t>
            </a:r>
          </a:p>
          <a:p>
            <a:pPr marL="457200" indent="-457200">
              <a:buFont typeface="+mj-lt"/>
              <a:buAutoNum type="arabicPeriod"/>
            </a:pPr>
            <a:r>
              <a:rPr lang="en-GB" sz="2400" dirty="0">
                <a:solidFill>
                  <a:schemeClr val="tx2"/>
                </a:solidFill>
              </a:rPr>
              <a:t>Complete a </a:t>
            </a:r>
            <a:r>
              <a:rPr lang="en-GB" sz="2400" dirty="0">
                <a:solidFill>
                  <a:srgbClr val="C00000"/>
                </a:solidFill>
              </a:rPr>
              <a:t>Mid Project Review Form </a:t>
            </a:r>
            <a:r>
              <a:rPr lang="en-GB" sz="2400" dirty="0">
                <a:solidFill>
                  <a:schemeClr val="tx2"/>
                </a:solidFill>
              </a:rPr>
              <a:t>(30-50 hrs in)</a:t>
            </a:r>
          </a:p>
          <a:p>
            <a:pPr marL="457200" indent="-457200">
              <a:buFont typeface="+mj-lt"/>
              <a:buAutoNum type="arabicPeriod"/>
            </a:pPr>
            <a:r>
              <a:rPr lang="en-GB" sz="2400" dirty="0">
                <a:solidFill>
                  <a:schemeClr val="tx2"/>
                </a:solidFill>
              </a:rPr>
              <a:t>Complete a </a:t>
            </a:r>
            <a:r>
              <a:rPr lang="en-GB" sz="2400" dirty="0">
                <a:solidFill>
                  <a:srgbClr val="C00000"/>
                </a:solidFill>
              </a:rPr>
              <a:t>Project Product Review Document </a:t>
            </a:r>
            <a:r>
              <a:rPr lang="en-GB" sz="2400" dirty="0">
                <a:solidFill>
                  <a:schemeClr val="tx2"/>
                </a:solidFill>
              </a:rPr>
              <a:t>(5000 word essay or 3000 word report &amp; artefact)</a:t>
            </a:r>
          </a:p>
          <a:p>
            <a:pPr marL="457200" indent="-457200">
              <a:buFont typeface="+mj-lt"/>
              <a:buAutoNum type="arabicPeriod"/>
            </a:pPr>
            <a:r>
              <a:rPr lang="en-GB" sz="2400" dirty="0">
                <a:solidFill>
                  <a:schemeClr val="tx2"/>
                </a:solidFill>
              </a:rPr>
              <a:t>Deliver a </a:t>
            </a:r>
            <a:r>
              <a:rPr lang="en-GB" sz="2400" dirty="0">
                <a:solidFill>
                  <a:srgbClr val="C00000"/>
                </a:solidFill>
              </a:rPr>
              <a:t>Final Presentation </a:t>
            </a:r>
            <a:r>
              <a:rPr lang="en-GB" sz="2400" dirty="0">
                <a:solidFill>
                  <a:schemeClr val="tx2"/>
                </a:solidFill>
              </a:rPr>
              <a:t>to discuss your finding and talk people through your research &amp; project process!</a:t>
            </a:r>
          </a:p>
          <a:p>
            <a:pPr marL="457200" indent="-457200">
              <a:buFont typeface="+mj-lt"/>
              <a:buAutoNum type="arabicPeriod"/>
            </a:pPr>
            <a:r>
              <a:rPr lang="en-GB" sz="2400" dirty="0">
                <a:solidFill>
                  <a:schemeClr val="tx2"/>
                </a:solidFill>
              </a:rPr>
              <a:t>Keep a log of everything / research / findings etc</a:t>
            </a:r>
          </a:p>
          <a:p>
            <a:endParaRPr lang="en-GB" sz="2400" dirty="0">
              <a:solidFill>
                <a:schemeClr val="tx2"/>
              </a:solidFill>
            </a:endParaRPr>
          </a:p>
          <a:p>
            <a:pPr marL="457200" indent="-457200">
              <a:buFont typeface="+mj-lt"/>
              <a:buAutoNum type="arabicPeriod"/>
            </a:pPr>
            <a:endParaRPr lang="en-GB" sz="2400" dirty="0">
              <a:solidFill>
                <a:schemeClr val="tx2"/>
              </a:solidFill>
            </a:endParaRPr>
          </a:p>
          <a:p>
            <a:pPr marL="457200" indent="-457200">
              <a:buFont typeface="+mj-lt"/>
              <a:buAutoNum type="arabicPeriod"/>
            </a:pPr>
            <a:endParaRPr lang="en-GB" sz="2400" dirty="0">
              <a:solidFill>
                <a:schemeClr val="tx2"/>
              </a:solidFill>
            </a:endParaRPr>
          </a:p>
        </p:txBody>
      </p:sp>
    </p:spTree>
    <p:extLst>
      <p:ext uri="{BB962C8B-B14F-4D97-AF65-F5344CB8AC3E}">
        <p14:creationId xmlns:p14="http://schemas.microsoft.com/office/powerpoint/2010/main" val="145220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6526" y="110962"/>
            <a:ext cx="7004990" cy="92333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KINVER HIGH SCHOOL</a:t>
            </a:r>
          </a:p>
        </p:txBody>
      </p:sp>
      <p:cxnSp>
        <p:nvCxnSpPr>
          <p:cNvPr id="12" name="Straight Connector 11"/>
          <p:cNvCxnSpPr>
            <a:cxnSpLocks/>
          </p:cNvCxnSpPr>
          <p:nvPr/>
        </p:nvCxnSpPr>
        <p:spPr>
          <a:xfrm flipV="1">
            <a:off x="2139010" y="1341839"/>
            <a:ext cx="6170103" cy="15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2139009" y="1413634"/>
            <a:ext cx="6170103" cy="2916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9010" y="1495943"/>
            <a:ext cx="6170103" cy="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33287"/>
            <a:ext cx="2059152" cy="2059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8A03E9-970B-41B7-AF57-81B302D26398}"/>
              </a:ext>
            </a:extLst>
          </p:cNvPr>
          <p:cNvSpPr txBox="1"/>
          <p:nvPr/>
        </p:nvSpPr>
        <p:spPr>
          <a:xfrm>
            <a:off x="0" y="6204778"/>
            <a:ext cx="9144000" cy="646331"/>
          </a:xfrm>
          <a:prstGeom prst="rect">
            <a:avLst/>
          </a:prstGeom>
          <a:noFill/>
        </p:spPr>
        <p:txBody>
          <a:bodyPr wrap="square" rtlCol="0">
            <a:spAutoFit/>
          </a:bodyPr>
          <a:lstStyle/>
          <a:p>
            <a:endParaRPr lang="en-GB" dirty="0"/>
          </a:p>
          <a:p>
            <a:endParaRPr lang="en-GB" dirty="0"/>
          </a:p>
        </p:txBody>
      </p:sp>
      <p:pic>
        <p:nvPicPr>
          <p:cNvPr id="18" name="Picture 17">
            <a:extLst>
              <a:ext uri="{FF2B5EF4-FFF2-40B4-BE49-F238E27FC236}">
                <a16:creationId xmlns:a16="http://schemas.microsoft.com/office/drawing/2014/main" id="{433C24D9-84EB-412C-AD1E-6935C7D4B41C}"/>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0" name="Rectangle 19">
            <a:extLst>
              <a:ext uri="{FF2B5EF4-FFF2-40B4-BE49-F238E27FC236}">
                <a16:creationId xmlns:a16="http://schemas.microsoft.com/office/drawing/2014/main" id="{E72F28F4-5039-4801-BD65-C938FBBF3876}"/>
              </a:ext>
            </a:extLst>
          </p:cNvPr>
          <p:cNvSpPr/>
          <p:nvPr/>
        </p:nvSpPr>
        <p:spPr>
          <a:xfrm>
            <a:off x="1342569" y="863346"/>
            <a:ext cx="7762984" cy="400110"/>
          </a:xfrm>
          <a:prstGeom prst="rect">
            <a:avLst/>
          </a:prstGeom>
          <a:noFill/>
        </p:spPr>
        <p:txBody>
          <a:bodyPr wrap="square" lIns="91440" tIns="45720" rIns="91440" bIns="45720">
            <a:spAutoFit/>
          </a:bodyPr>
          <a:lstStyle/>
          <a:p>
            <a:pPr algn="ctr"/>
            <a:r>
              <a:rPr lang="en-US" sz="2000" b="0" cap="none" spc="600" dirty="0">
                <a:ln w="0"/>
                <a:solidFill>
                  <a:schemeClr val="tx2">
                    <a:lumMod val="75000"/>
                  </a:schemeClr>
                </a:solidFill>
                <a:effectLst>
                  <a:outerShdw blurRad="38100" dist="38100" dir="2700000" algn="tl">
                    <a:srgbClr val="000000">
                      <a:alpha val="43137"/>
                    </a:srgbClr>
                  </a:outerShdw>
                </a:effectLst>
              </a:rPr>
              <a:t>Engage, Succeed, Aspire to Lead</a:t>
            </a:r>
          </a:p>
        </p:txBody>
      </p:sp>
      <p:sp>
        <p:nvSpPr>
          <p:cNvPr id="11" name="Rectangle 10">
            <a:extLst>
              <a:ext uri="{FF2B5EF4-FFF2-40B4-BE49-F238E27FC236}">
                <a16:creationId xmlns:a16="http://schemas.microsoft.com/office/drawing/2014/main" id="{20E0FF07-9640-48CC-8641-9BC48C79B2B8}"/>
              </a:ext>
            </a:extLst>
          </p:cNvPr>
          <p:cNvSpPr/>
          <p:nvPr/>
        </p:nvSpPr>
        <p:spPr>
          <a:xfrm>
            <a:off x="15501" y="2985858"/>
            <a:ext cx="9090052" cy="169277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sng"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Level 3- EPQ Project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u="sng" dirty="0">
                <a:ln w="0"/>
                <a:solidFill>
                  <a:srgbClr val="44546A">
                    <a:lumMod val="75000"/>
                  </a:srgbClr>
                </a:solidFill>
                <a:effectLst>
                  <a:outerShdw blurRad="38100" dist="19050" dir="2700000" algn="tl" rotWithShape="0">
                    <a:prstClr val="black">
                      <a:alpha val="40000"/>
                    </a:prstClr>
                  </a:outerShdw>
                </a:effectLst>
                <a:latin typeface="Calibri" panose="020F0502020204030204"/>
              </a:rPr>
              <a:t>Documents to complete / examples</a:t>
            </a:r>
            <a:endParaRPr kumimoji="0" lang="en-US" sz="2800" b="0" i="0" u="sng"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66714A2-5EF0-4300-86F6-FD1417F6BBCB}"/>
              </a:ext>
            </a:extLst>
          </p:cNvPr>
          <p:cNvSpPr/>
          <p:nvPr/>
        </p:nvSpPr>
        <p:spPr>
          <a:xfrm>
            <a:off x="15501" y="5571450"/>
            <a:ext cx="9143999"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Mrs N Clifton - Headteacher</a:t>
            </a:r>
          </a:p>
        </p:txBody>
      </p:sp>
    </p:spTree>
    <p:extLst>
      <p:ext uri="{BB962C8B-B14F-4D97-AF65-F5344CB8AC3E}">
        <p14:creationId xmlns:p14="http://schemas.microsoft.com/office/powerpoint/2010/main" val="234274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pic>
        <p:nvPicPr>
          <p:cNvPr id="2" name="Picture 1">
            <a:extLst>
              <a:ext uri="{FF2B5EF4-FFF2-40B4-BE49-F238E27FC236}">
                <a16:creationId xmlns:a16="http://schemas.microsoft.com/office/drawing/2014/main" id="{6BA58A35-02CE-4C31-9464-79DA39DD5E45}"/>
              </a:ext>
            </a:extLst>
          </p:cNvPr>
          <p:cNvPicPr>
            <a:picLocks noChangeAspect="1"/>
          </p:cNvPicPr>
          <p:nvPr/>
        </p:nvPicPr>
        <p:blipFill>
          <a:blip r:embed="rId3"/>
          <a:stretch>
            <a:fillRect/>
          </a:stretch>
        </p:blipFill>
        <p:spPr>
          <a:xfrm>
            <a:off x="79899" y="436802"/>
            <a:ext cx="8938426" cy="5788241"/>
          </a:xfrm>
          <a:prstGeom prst="rect">
            <a:avLst/>
          </a:prstGeom>
        </p:spPr>
      </p:pic>
      <p:pic>
        <p:nvPicPr>
          <p:cNvPr id="1026" name="Picture 2" descr="Image result for kinver high schoo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6BF8FAD-43DD-4C84-953D-E46CBA5767C9}"/>
              </a:ext>
            </a:extLst>
          </p:cNvPr>
          <p:cNvSpPr/>
          <p:nvPr/>
        </p:nvSpPr>
        <p:spPr>
          <a:xfrm>
            <a:off x="79899" y="0"/>
            <a:ext cx="7057748" cy="369332"/>
          </a:xfrm>
          <a:prstGeom prst="rect">
            <a:avLst/>
          </a:prstGeom>
        </p:spPr>
        <p:txBody>
          <a:bodyPr wrap="square">
            <a:spAutoFit/>
          </a:bodyPr>
          <a:lstStyle/>
          <a:p>
            <a:pPr marL="457200" indent="-457200">
              <a:buFont typeface="+mj-lt"/>
              <a:buAutoNum type="arabicPeriod"/>
            </a:pPr>
            <a:r>
              <a:rPr lang="en-GB" dirty="0">
                <a:solidFill>
                  <a:schemeClr val="tx2"/>
                </a:solidFill>
              </a:rPr>
              <a:t>Record your </a:t>
            </a:r>
            <a:r>
              <a:rPr lang="en-GB" dirty="0">
                <a:solidFill>
                  <a:srgbClr val="C00000"/>
                </a:solidFill>
              </a:rPr>
              <a:t>Initial Project Ideas </a:t>
            </a:r>
            <a:r>
              <a:rPr lang="en-GB" dirty="0">
                <a:solidFill>
                  <a:schemeClr val="tx2"/>
                </a:solidFill>
              </a:rPr>
              <a:t>on a document</a:t>
            </a:r>
          </a:p>
        </p:txBody>
      </p:sp>
    </p:spTree>
    <p:extLst>
      <p:ext uri="{BB962C8B-B14F-4D97-AF65-F5344CB8AC3E}">
        <p14:creationId xmlns:p14="http://schemas.microsoft.com/office/powerpoint/2010/main" val="426945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 name="Rectangle 1">
            <a:extLst>
              <a:ext uri="{FF2B5EF4-FFF2-40B4-BE49-F238E27FC236}">
                <a16:creationId xmlns:a16="http://schemas.microsoft.com/office/drawing/2014/main" id="{2CC4F5F3-6C6B-471A-A293-3E11354C6003}"/>
              </a:ext>
            </a:extLst>
          </p:cNvPr>
          <p:cNvSpPr/>
          <p:nvPr/>
        </p:nvSpPr>
        <p:spPr>
          <a:xfrm>
            <a:off x="164237" y="73250"/>
            <a:ext cx="8358326" cy="369332"/>
          </a:xfrm>
          <a:prstGeom prst="rect">
            <a:avLst/>
          </a:prstGeom>
        </p:spPr>
        <p:txBody>
          <a:bodyPr wrap="square">
            <a:spAutoFit/>
          </a:bodyPr>
          <a:lstStyle/>
          <a:p>
            <a:pPr marL="457200" indent="-457200">
              <a:buFont typeface="+mj-lt"/>
              <a:buAutoNum type="arabicPeriod" startAt="2"/>
            </a:pPr>
            <a:r>
              <a:rPr lang="en-GB" dirty="0">
                <a:solidFill>
                  <a:schemeClr val="tx2"/>
                </a:solidFill>
              </a:rPr>
              <a:t>Complete a </a:t>
            </a:r>
            <a:r>
              <a:rPr lang="en-GB" dirty="0">
                <a:solidFill>
                  <a:srgbClr val="C00000"/>
                </a:solidFill>
              </a:rPr>
              <a:t>Project Proposal Form </a:t>
            </a:r>
            <a:r>
              <a:rPr lang="en-GB" dirty="0">
                <a:solidFill>
                  <a:schemeClr val="tx2"/>
                </a:solidFill>
              </a:rPr>
              <a:t>– (sent to a teacher for feedback)</a:t>
            </a:r>
          </a:p>
        </p:txBody>
      </p:sp>
      <p:pic>
        <p:nvPicPr>
          <p:cNvPr id="3" name="Picture 2">
            <a:extLst>
              <a:ext uri="{FF2B5EF4-FFF2-40B4-BE49-F238E27FC236}">
                <a16:creationId xmlns:a16="http://schemas.microsoft.com/office/drawing/2014/main" id="{6D5A6F23-04E0-4E34-BDBA-5D62FD16E0CA}"/>
              </a:ext>
            </a:extLst>
          </p:cNvPr>
          <p:cNvPicPr>
            <a:picLocks noChangeAspect="1"/>
          </p:cNvPicPr>
          <p:nvPr/>
        </p:nvPicPr>
        <p:blipFill>
          <a:blip r:embed="rId4"/>
          <a:stretch>
            <a:fillRect/>
          </a:stretch>
        </p:blipFill>
        <p:spPr>
          <a:xfrm>
            <a:off x="487683" y="767071"/>
            <a:ext cx="7639050" cy="4581525"/>
          </a:xfrm>
          <a:prstGeom prst="rect">
            <a:avLst/>
          </a:prstGeom>
        </p:spPr>
      </p:pic>
      <p:sp>
        <p:nvSpPr>
          <p:cNvPr id="4" name="TextBox 3">
            <a:extLst>
              <a:ext uri="{FF2B5EF4-FFF2-40B4-BE49-F238E27FC236}">
                <a16:creationId xmlns:a16="http://schemas.microsoft.com/office/drawing/2014/main" id="{0255F31E-A31A-4B05-AE0D-A64FC4231C7A}"/>
              </a:ext>
            </a:extLst>
          </p:cNvPr>
          <p:cNvSpPr txBox="1"/>
          <p:nvPr/>
        </p:nvSpPr>
        <p:spPr>
          <a:xfrm>
            <a:off x="864066" y="2592198"/>
            <a:ext cx="6828639" cy="523220"/>
          </a:xfrm>
          <a:prstGeom prst="rect">
            <a:avLst/>
          </a:prstGeom>
          <a:solidFill>
            <a:schemeClr val="bg1"/>
          </a:solidFill>
        </p:spPr>
        <p:txBody>
          <a:bodyPr wrap="square" rtlCol="0">
            <a:spAutoFit/>
          </a:bodyPr>
          <a:lstStyle/>
          <a:p>
            <a:r>
              <a:rPr lang="en-GB" sz="1400" dirty="0"/>
              <a:t>What resources are you going to use to research this? Online Articles? Books? Magazine Articles? Etc.</a:t>
            </a:r>
          </a:p>
        </p:txBody>
      </p:sp>
      <p:sp>
        <p:nvSpPr>
          <p:cNvPr id="7" name="TextBox 6">
            <a:extLst>
              <a:ext uri="{FF2B5EF4-FFF2-40B4-BE49-F238E27FC236}">
                <a16:creationId xmlns:a16="http://schemas.microsoft.com/office/drawing/2014/main" id="{DD12DA1F-C88C-419B-91FC-9B1D37D2EAE0}"/>
              </a:ext>
            </a:extLst>
          </p:cNvPr>
          <p:cNvSpPr txBox="1"/>
          <p:nvPr/>
        </p:nvSpPr>
        <p:spPr>
          <a:xfrm>
            <a:off x="864065" y="3420218"/>
            <a:ext cx="6828639" cy="523220"/>
          </a:xfrm>
          <a:prstGeom prst="rect">
            <a:avLst/>
          </a:prstGeom>
          <a:solidFill>
            <a:schemeClr val="bg1"/>
          </a:solidFill>
        </p:spPr>
        <p:txBody>
          <a:bodyPr wrap="square" rtlCol="0">
            <a:spAutoFit/>
          </a:bodyPr>
          <a:lstStyle/>
          <a:p>
            <a:r>
              <a:rPr lang="en-GB" sz="1400" dirty="0"/>
              <a:t>What school subjects could this topic of interest be linked to? (</a:t>
            </a:r>
            <a:r>
              <a:rPr lang="en-GB" sz="1400" i="1" dirty="0"/>
              <a:t>I.E. History, Sociology, Media Studies etc.)</a:t>
            </a:r>
            <a:endParaRPr lang="en-GB" sz="1400" dirty="0"/>
          </a:p>
        </p:txBody>
      </p:sp>
      <p:sp>
        <p:nvSpPr>
          <p:cNvPr id="8" name="TextBox 7">
            <a:extLst>
              <a:ext uri="{FF2B5EF4-FFF2-40B4-BE49-F238E27FC236}">
                <a16:creationId xmlns:a16="http://schemas.microsoft.com/office/drawing/2014/main" id="{935C70F4-CA42-4874-84EE-6C93772C99E0}"/>
              </a:ext>
            </a:extLst>
          </p:cNvPr>
          <p:cNvSpPr txBox="1"/>
          <p:nvPr/>
        </p:nvSpPr>
        <p:spPr>
          <a:xfrm>
            <a:off x="864064" y="4296848"/>
            <a:ext cx="6828639" cy="1169551"/>
          </a:xfrm>
          <a:prstGeom prst="rect">
            <a:avLst/>
          </a:prstGeom>
          <a:solidFill>
            <a:schemeClr val="bg1"/>
          </a:solidFill>
        </p:spPr>
        <p:txBody>
          <a:bodyPr wrap="square" rtlCol="0">
            <a:spAutoFit/>
          </a:bodyPr>
          <a:lstStyle/>
          <a:p>
            <a:r>
              <a:rPr lang="en-GB" sz="1400" dirty="0"/>
              <a:t>What are you going to produce at the end of the EPQ?</a:t>
            </a:r>
          </a:p>
          <a:p>
            <a:pPr marL="285750" indent="-285750">
              <a:buFont typeface="Arial" panose="020B0604020202020204" pitchFamily="34" charset="0"/>
              <a:buChar char="•"/>
            </a:pPr>
            <a:r>
              <a:rPr lang="en-GB" sz="1400" dirty="0"/>
              <a:t>5000 word essay?</a:t>
            </a:r>
          </a:p>
          <a:p>
            <a:pPr marL="285750" indent="-285750">
              <a:buFont typeface="Arial" panose="020B0604020202020204" pitchFamily="34" charset="0"/>
              <a:buChar char="•"/>
            </a:pPr>
            <a:r>
              <a:rPr lang="en-GB" sz="1400" dirty="0"/>
              <a:t>Performance/Production? [Like a PowerPoint Presentation that you will present to a group as proof]</a:t>
            </a:r>
          </a:p>
          <a:p>
            <a:pPr marL="285750" indent="-285750">
              <a:buFont typeface="Arial" panose="020B0604020202020204" pitchFamily="34" charset="0"/>
              <a:buChar char="•"/>
            </a:pPr>
            <a:r>
              <a:rPr lang="en-GB" sz="1400" dirty="0"/>
              <a:t>An artefact and a 3000 word essay?</a:t>
            </a:r>
          </a:p>
        </p:txBody>
      </p:sp>
    </p:spTree>
    <p:extLst>
      <p:ext uri="{BB962C8B-B14F-4D97-AF65-F5344CB8AC3E}">
        <p14:creationId xmlns:p14="http://schemas.microsoft.com/office/powerpoint/2010/main" val="207843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3" name="Rectangle 2">
            <a:extLst>
              <a:ext uri="{FF2B5EF4-FFF2-40B4-BE49-F238E27FC236}">
                <a16:creationId xmlns:a16="http://schemas.microsoft.com/office/drawing/2014/main" id="{F69DB647-E91E-46BB-8B24-6E5D576EAE4B}"/>
              </a:ext>
            </a:extLst>
          </p:cNvPr>
          <p:cNvSpPr/>
          <p:nvPr/>
        </p:nvSpPr>
        <p:spPr>
          <a:xfrm>
            <a:off x="233312" y="0"/>
            <a:ext cx="8049554" cy="369332"/>
          </a:xfrm>
          <a:prstGeom prst="rect">
            <a:avLst/>
          </a:prstGeom>
        </p:spPr>
        <p:txBody>
          <a:bodyPr wrap="square">
            <a:spAutoFit/>
          </a:bodyPr>
          <a:lstStyle/>
          <a:p>
            <a:pPr marL="457200" indent="-457200">
              <a:buFont typeface="+mj-lt"/>
              <a:buAutoNum type="arabicPeriod" startAt="3"/>
            </a:pPr>
            <a:r>
              <a:rPr lang="en-GB" dirty="0">
                <a:solidFill>
                  <a:schemeClr val="tx2"/>
                </a:solidFill>
              </a:rPr>
              <a:t>Complete a </a:t>
            </a:r>
            <a:r>
              <a:rPr lang="en-GB" dirty="0">
                <a:solidFill>
                  <a:srgbClr val="C00000"/>
                </a:solidFill>
              </a:rPr>
              <a:t>Planning Review Document</a:t>
            </a:r>
          </a:p>
        </p:txBody>
      </p:sp>
      <p:pic>
        <p:nvPicPr>
          <p:cNvPr id="4" name="Picture 3">
            <a:extLst>
              <a:ext uri="{FF2B5EF4-FFF2-40B4-BE49-F238E27FC236}">
                <a16:creationId xmlns:a16="http://schemas.microsoft.com/office/drawing/2014/main" id="{A6274037-0BC6-432A-B548-0E652D80F41C}"/>
              </a:ext>
            </a:extLst>
          </p:cNvPr>
          <p:cNvPicPr>
            <a:picLocks noChangeAspect="1"/>
          </p:cNvPicPr>
          <p:nvPr/>
        </p:nvPicPr>
        <p:blipFill>
          <a:blip r:embed="rId4"/>
          <a:stretch>
            <a:fillRect/>
          </a:stretch>
        </p:blipFill>
        <p:spPr>
          <a:xfrm>
            <a:off x="328474" y="369332"/>
            <a:ext cx="8309499" cy="5401153"/>
          </a:xfrm>
          <a:prstGeom prst="rect">
            <a:avLst/>
          </a:prstGeom>
        </p:spPr>
      </p:pic>
    </p:spTree>
    <p:extLst>
      <p:ext uri="{BB962C8B-B14F-4D97-AF65-F5344CB8AC3E}">
        <p14:creationId xmlns:p14="http://schemas.microsoft.com/office/powerpoint/2010/main" val="56786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3" name="Rectangle 2">
            <a:extLst>
              <a:ext uri="{FF2B5EF4-FFF2-40B4-BE49-F238E27FC236}">
                <a16:creationId xmlns:a16="http://schemas.microsoft.com/office/drawing/2014/main" id="{3199A291-B8AA-46EC-A146-E5EEAA811EDC}"/>
              </a:ext>
            </a:extLst>
          </p:cNvPr>
          <p:cNvSpPr/>
          <p:nvPr/>
        </p:nvSpPr>
        <p:spPr>
          <a:xfrm>
            <a:off x="288523" y="0"/>
            <a:ext cx="8225161" cy="369332"/>
          </a:xfrm>
          <a:prstGeom prst="rect">
            <a:avLst/>
          </a:prstGeom>
        </p:spPr>
        <p:txBody>
          <a:bodyPr wrap="square">
            <a:spAutoFit/>
          </a:bodyPr>
          <a:lstStyle/>
          <a:p>
            <a:pPr marL="457200" indent="-457200">
              <a:buFont typeface="+mj-lt"/>
              <a:buAutoNum type="arabicPeriod" startAt="4"/>
            </a:pPr>
            <a:r>
              <a:rPr lang="en-GB" dirty="0">
                <a:solidFill>
                  <a:schemeClr val="tx2"/>
                </a:solidFill>
              </a:rPr>
              <a:t>Complete a </a:t>
            </a:r>
            <a:r>
              <a:rPr lang="en-GB" dirty="0">
                <a:solidFill>
                  <a:srgbClr val="C00000"/>
                </a:solidFill>
              </a:rPr>
              <a:t>Mid Project Review Form </a:t>
            </a:r>
            <a:r>
              <a:rPr lang="en-GB" dirty="0">
                <a:solidFill>
                  <a:schemeClr val="tx2"/>
                </a:solidFill>
              </a:rPr>
              <a:t>(30-50 hrs in)</a:t>
            </a:r>
          </a:p>
        </p:txBody>
      </p:sp>
      <p:pic>
        <p:nvPicPr>
          <p:cNvPr id="4" name="Picture 3">
            <a:extLst>
              <a:ext uri="{FF2B5EF4-FFF2-40B4-BE49-F238E27FC236}">
                <a16:creationId xmlns:a16="http://schemas.microsoft.com/office/drawing/2014/main" id="{0F51555A-2306-4191-A55E-A7889F6F44B6}"/>
              </a:ext>
            </a:extLst>
          </p:cNvPr>
          <p:cNvPicPr>
            <a:picLocks noChangeAspect="1"/>
          </p:cNvPicPr>
          <p:nvPr/>
        </p:nvPicPr>
        <p:blipFill>
          <a:blip r:embed="rId4"/>
          <a:stretch>
            <a:fillRect/>
          </a:stretch>
        </p:blipFill>
        <p:spPr>
          <a:xfrm>
            <a:off x="288522" y="532660"/>
            <a:ext cx="8225161" cy="5362113"/>
          </a:xfrm>
          <a:prstGeom prst="rect">
            <a:avLst/>
          </a:prstGeom>
        </p:spPr>
      </p:pic>
    </p:spTree>
    <p:extLst>
      <p:ext uri="{BB962C8B-B14F-4D97-AF65-F5344CB8AC3E}">
        <p14:creationId xmlns:p14="http://schemas.microsoft.com/office/powerpoint/2010/main" val="173454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3" name="Rectangle 2">
            <a:extLst>
              <a:ext uri="{FF2B5EF4-FFF2-40B4-BE49-F238E27FC236}">
                <a16:creationId xmlns:a16="http://schemas.microsoft.com/office/drawing/2014/main" id="{4409C473-4C93-48DC-AB95-FE680924B99C}"/>
              </a:ext>
            </a:extLst>
          </p:cNvPr>
          <p:cNvSpPr/>
          <p:nvPr/>
        </p:nvSpPr>
        <p:spPr>
          <a:xfrm>
            <a:off x="0" y="73250"/>
            <a:ext cx="8549196" cy="646331"/>
          </a:xfrm>
          <a:prstGeom prst="rect">
            <a:avLst/>
          </a:prstGeom>
        </p:spPr>
        <p:txBody>
          <a:bodyPr wrap="square">
            <a:spAutoFit/>
          </a:bodyPr>
          <a:lstStyle/>
          <a:p>
            <a:pPr marL="457200" indent="-457200">
              <a:buFont typeface="+mj-lt"/>
              <a:buAutoNum type="arabicPeriod" startAt="5"/>
            </a:pPr>
            <a:r>
              <a:rPr lang="en-GB" dirty="0">
                <a:solidFill>
                  <a:schemeClr val="tx2"/>
                </a:solidFill>
              </a:rPr>
              <a:t>Complete a </a:t>
            </a:r>
            <a:r>
              <a:rPr lang="en-GB" dirty="0">
                <a:solidFill>
                  <a:srgbClr val="C00000"/>
                </a:solidFill>
              </a:rPr>
              <a:t>Project Product Review Document </a:t>
            </a:r>
            <a:r>
              <a:rPr lang="en-GB" dirty="0">
                <a:solidFill>
                  <a:schemeClr val="tx2"/>
                </a:solidFill>
              </a:rPr>
              <a:t>before doing the 5000 word essay or 3000 word report &amp; artefact</a:t>
            </a:r>
          </a:p>
        </p:txBody>
      </p:sp>
      <p:pic>
        <p:nvPicPr>
          <p:cNvPr id="4" name="Picture 3">
            <a:extLst>
              <a:ext uri="{FF2B5EF4-FFF2-40B4-BE49-F238E27FC236}">
                <a16:creationId xmlns:a16="http://schemas.microsoft.com/office/drawing/2014/main" id="{661ABBFD-FF9B-41F3-88AB-232A84DDE1B4}"/>
              </a:ext>
            </a:extLst>
          </p:cNvPr>
          <p:cNvPicPr>
            <a:picLocks noChangeAspect="1"/>
          </p:cNvPicPr>
          <p:nvPr/>
        </p:nvPicPr>
        <p:blipFill>
          <a:blip r:embed="rId4"/>
          <a:stretch>
            <a:fillRect/>
          </a:stretch>
        </p:blipFill>
        <p:spPr>
          <a:xfrm>
            <a:off x="479395" y="767071"/>
            <a:ext cx="8140822" cy="5385154"/>
          </a:xfrm>
          <a:prstGeom prst="rect">
            <a:avLst/>
          </a:prstGeom>
        </p:spPr>
      </p:pic>
    </p:spTree>
    <p:extLst>
      <p:ext uri="{BB962C8B-B14F-4D97-AF65-F5344CB8AC3E}">
        <p14:creationId xmlns:p14="http://schemas.microsoft.com/office/powerpoint/2010/main" val="25920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3" name="Rectangle 2">
            <a:extLst>
              <a:ext uri="{FF2B5EF4-FFF2-40B4-BE49-F238E27FC236}">
                <a16:creationId xmlns:a16="http://schemas.microsoft.com/office/drawing/2014/main" id="{226FB67A-C590-4449-963F-EFAFF8EED337}"/>
              </a:ext>
            </a:extLst>
          </p:cNvPr>
          <p:cNvSpPr/>
          <p:nvPr/>
        </p:nvSpPr>
        <p:spPr>
          <a:xfrm>
            <a:off x="0" y="-17755"/>
            <a:ext cx="9144000" cy="5250796"/>
          </a:xfrm>
          <a:prstGeom prst="rect">
            <a:avLst/>
          </a:prstGeom>
        </p:spPr>
        <p:txBody>
          <a:bodyPr wrap="square">
            <a:spAutoFit/>
          </a:bodyPr>
          <a:lstStyle/>
          <a:p>
            <a:r>
              <a:rPr lang="en-GB" sz="4400" dirty="0">
                <a:solidFill>
                  <a:schemeClr val="tx2"/>
                </a:solidFill>
              </a:rPr>
              <a:t>So - What is the EPQ? </a:t>
            </a:r>
          </a:p>
          <a:p>
            <a:endParaRPr lang="en-GB" dirty="0"/>
          </a:p>
          <a:p>
            <a:pPr marL="285750" indent="-285750">
              <a:lnSpc>
                <a:spcPct val="150000"/>
              </a:lnSpc>
              <a:buFont typeface="Wingdings" panose="05000000000000000000" pitchFamily="2" charset="2"/>
              <a:buChar char="v"/>
            </a:pPr>
            <a:r>
              <a:rPr lang="en-GB" dirty="0">
                <a:solidFill>
                  <a:schemeClr val="tx2"/>
                </a:solidFill>
              </a:rPr>
              <a:t>The Extended Project Qualification – is a Level qualification by AQA</a:t>
            </a:r>
          </a:p>
          <a:p>
            <a:pPr marL="285750" indent="-285750">
              <a:lnSpc>
                <a:spcPct val="150000"/>
              </a:lnSpc>
              <a:buFont typeface="Wingdings" panose="05000000000000000000" pitchFamily="2" charset="2"/>
              <a:buChar char="v"/>
            </a:pPr>
            <a:r>
              <a:rPr lang="en-GB" dirty="0">
                <a:solidFill>
                  <a:schemeClr val="tx2"/>
                </a:solidFill>
              </a:rPr>
              <a:t>It’s a free-standing qualification equivalent to an AS level and graded A* to E. </a:t>
            </a:r>
          </a:p>
          <a:p>
            <a:pPr marL="285750" indent="-285750">
              <a:lnSpc>
                <a:spcPct val="150000"/>
              </a:lnSpc>
              <a:buFont typeface="Wingdings" panose="05000000000000000000" pitchFamily="2" charset="2"/>
              <a:buChar char="v"/>
            </a:pPr>
            <a:r>
              <a:rPr lang="en-GB" dirty="0">
                <a:solidFill>
                  <a:schemeClr val="tx2"/>
                </a:solidFill>
              </a:rPr>
              <a:t>You choose and design your project. </a:t>
            </a:r>
          </a:p>
          <a:p>
            <a:pPr marL="285750" indent="-285750">
              <a:lnSpc>
                <a:spcPct val="150000"/>
              </a:lnSpc>
              <a:buFont typeface="Wingdings" panose="05000000000000000000" pitchFamily="2" charset="2"/>
              <a:buChar char="v"/>
            </a:pPr>
            <a:r>
              <a:rPr lang="en-GB" dirty="0">
                <a:solidFill>
                  <a:schemeClr val="tx2"/>
                </a:solidFill>
              </a:rPr>
              <a:t>You get to explore a further aspect of an A-level subject that you are already studying or will study </a:t>
            </a:r>
          </a:p>
          <a:p>
            <a:pPr lvl="1"/>
            <a:endParaRPr lang="en-GB" dirty="0">
              <a:solidFill>
                <a:schemeClr val="tx2"/>
              </a:solidFill>
            </a:endParaRPr>
          </a:p>
          <a:p>
            <a:pPr lvl="1" algn="ctr"/>
            <a:r>
              <a:rPr lang="en-GB" sz="2400" b="1" i="1" dirty="0">
                <a:solidFill>
                  <a:schemeClr val="tx2"/>
                </a:solidFill>
              </a:rPr>
              <a:t>OR choose a topic that you have a personal interest in.</a:t>
            </a:r>
          </a:p>
          <a:p>
            <a:pPr lvl="1"/>
            <a:endParaRPr lang="en-GB" dirty="0">
              <a:solidFill>
                <a:schemeClr val="tx2"/>
              </a:solidFill>
            </a:endParaRPr>
          </a:p>
          <a:p>
            <a:pPr marL="285750" indent="-285750">
              <a:lnSpc>
                <a:spcPct val="150000"/>
              </a:lnSpc>
              <a:buFont typeface="Wingdings" panose="05000000000000000000" pitchFamily="2" charset="2"/>
              <a:buChar char="v"/>
            </a:pPr>
            <a:r>
              <a:rPr lang="en-GB" dirty="0">
                <a:solidFill>
                  <a:schemeClr val="tx2"/>
                </a:solidFill>
              </a:rPr>
              <a:t>• The finished project can be a purely written report OR an artefact (something you have produced to fit a design brief). </a:t>
            </a:r>
          </a:p>
          <a:p>
            <a:pPr>
              <a:lnSpc>
                <a:spcPct val="150000"/>
              </a:lnSpc>
            </a:pPr>
            <a:r>
              <a:rPr lang="en-GB" dirty="0">
                <a:solidFill>
                  <a:schemeClr val="tx2"/>
                </a:solidFill>
              </a:rPr>
              <a:t>• The project is finally presented to a non-specialist audience. </a:t>
            </a:r>
          </a:p>
        </p:txBody>
      </p:sp>
      <p:sp>
        <p:nvSpPr>
          <p:cNvPr id="4" name="Rectangle 3">
            <a:extLst>
              <a:ext uri="{FF2B5EF4-FFF2-40B4-BE49-F238E27FC236}">
                <a16:creationId xmlns:a16="http://schemas.microsoft.com/office/drawing/2014/main" id="{74B8A69F-527F-4B3A-8F67-A309643527D9}"/>
              </a:ext>
            </a:extLst>
          </p:cNvPr>
          <p:cNvSpPr/>
          <p:nvPr/>
        </p:nvSpPr>
        <p:spPr>
          <a:xfrm>
            <a:off x="0" y="4817543"/>
            <a:ext cx="9188390" cy="1138773"/>
          </a:xfrm>
          <a:prstGeom prst="rect">
            <a:avLst/>
          </a:prstGeom>
          <a:solidFill>
            <a:schemeClr val="accent1">
              <a:lumMod val="20000"/>
              <a:lumOff val="80000"/>
            </a:schemeClr>
          </a:solidFill>
        </p:spPr>
        <p:txBody>
          <a:bodyPr wrap="square">
            <a:spAutoFit/>
          </a:bodyPr>
          <a:lstStyle/>
          <a:p>
            <a:r>
              <a:rPr lang="en-GB" dirty="0">
                <a:solidFill>
                  <a:srgbClr val="C00000"/>
                </a:solidFill>
              </a:rPr>
              <a:t>According to University of Manchester: </a:t>
            </a:r>
            <a:r>
              <a:rPr lang="en-GB" sz="1600" i="1" dirty="0">
                <a:solidFill>
                  <a:srgbClr val="C00000"/>
                </a:solidFill>
              </a:rPr>
              <a:t>The skills that students develop through the Extend Project Qualification (EPQ) are excellent preparation for university-level study. Students can refer to the EPQ in their </a:t>
            </a:r>
            <a:r>
              <a:rPr lang="en-GB" sz="1600" i="1" u="sng" dirty="0">
                <a:solidFill>
                  <a:srgbClr val="C00000"/>
                </a:solidFill>
              </a:rPr>
              <a:t>UCAS personal statements </a:t>
            </a:r>
            <a:r>
              <a:rPr lang="en-GB" sz="1600" i="1" dirty="0">
                <a:solidFill>
                  <a:srgbClr val="C00000"/>
                </a:solidFill>
              </a:rPr>
              <a:t>and at interview to demonstrate some of the qualities that universities are looking for.        </a:t>
            </a:r>
            <a:r>
              <a:rPr lang="en-GB" b="1" dirty="0">
                <a:solidFill>
                  <a:schemeClr val="tx2"/>
                </a:solidFill>
              </a:rPr>
              <a:t>For you, you can finalising it in 6</a:t>
            </a:r>
            <a:r>
              <a:rPr lang="en-GB" b="1" baseline="30000" dirty="0">
                <a:solidFill>
                  <a:schemeClr val="tx2"/>
                </a:solidFill>
              </a:rPr>
              <a:t>th</a:t>
            </a:r>
            <a:r>
              <a:rPr lang="en-GB" b="1" dirty="0">
                <a:solidFill>
                  <a:schemeClr val="tx2"/>
                </a:solidFill>
              </a:rPr>
              <a:t> Form or College &amp; we can accredit it May 2022!</a:t>
            </a:r>
          </a:p>
        </p:txBody>
      </p:sp>
    </p:spTree>
    <p:extLst>
      <p:ext uri="{BB962C8B-B14F-4D97-AF65-F5344CB8AC3E}">
        <p14:creationId xmlns:p14="http://schemas.microsoft.com/office/powerpoint/2010/main" val="74909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 name="Rectangle 1">
            <a:extLst>
              <a:ext uri="{FF2B5EF4-FFF2-40B4-BE49-F238E27FC236}">
                <a16:creationId xmlns:a16="http://schemas.microsoft.com/office/drawing/2014/main" id="{C2DAB764-916E-4C1F-9548-B7828DC10E50}"/>
              </a:ext>
            </a:extLst>
          </p:cNvPr>
          <p:cNvSpPr/>
          <p:nvPr/>
        </p:nvSpPr>
        <p:spPr>
          <a:xfrm>
            <a:off x="217503" y="73250"/>
            <a:ext cx="8482614" cy="369332"/>
          </a:xfrm>
          <a:prstGeom prst="rect">
            <a:avLst/>
          </a:prstGeom>
        </p:spPr>
        <p:txBody>
          <a:bodyPr wrap="square">
            <a:spAutoFit/>
          </a:bodyPr>
          <a:lstStyle/>
          <a:p>
            <a:pPr marL="457200" indent="-457200">
              <a:buFont typeface="+mj-lt"/>
              <a:buAutoNum type="arabicPeriod" startAt="6"/>
            </a:pPr>
            <a:r>
              <a:rPr lang="en-GB" dirty="0">
                <a:solidFill>
                  <a:srgbClr val="C00000"/>
                </a:solidFill>
              </a:rPr>
              <a:t>Final Presentation Plan</a:t>
            </a:r>
            <a:endParaRPr lang="en-GB" dirty="0">
              <a:solidFill>
                <a:schemeClr val="tx2"/>
              </a:solidFill>
            </a:endParaRPr>
          </a:p>
        </p:txBody>
      </p:sp>
      <p:pic>
        <p:nvPicPr>
          <p:cNvPr id="4" name="Picture 3">
            <a:extLst>
              <a:ext uri="{FF2B5EF4-FFF2-40B4-BE49-F238E27FC236}">
                <a16:creationId xmlns:a16="http://schemas.microsoft.com/office/drawing/2014/main" id="{96B22984-2CCD-40CE-89E1-63DC8F3D5F70}"/>
              </a:ext>
            </a:extLst>
          </p:cNvPr>
          <p:cNvPicPr>
            <a:picLocks noChangeAspect="1"/>
          </p:cNvPicPr>
          <p:nvPr/>
        </p:nvPicPr>
        <p:blipFill>
          <a:blip r:embed="rId4"/>
          <a:stretch>
            <a:fillRect/>
          </a:stretch>
        </p:blipFill>
        <p:spPr>
          <a:xfrm>
            <a:off x="675073" y="648070"/>
            <a:ext cx="7643304" cy="4847208"/>
          </a:xfrm>
          <a:prstGeom prst="rect">
            <a:avLst/>
          </a:prstGeom>
        </p:spPr>
      </p:pic>
    </p:spTree>
    <p:extLst>
      <p:ext uri="{BB962C8B-B14F-4D97-AF65-F5344CB8AC3E}">
        <p14:creationId xmlns:p14="http://schemas.microsoft.com/office/powerpoint/2010/main" val="3385094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 name="Rectangle 1">
            <a:extLst>
              <a:ext uri="{FF2B5EF4-FFF2-40B4-BE49-F238E27FC236}">
                <a16:creationId xmlns:a16="http://schemas.microsoft.com/office/drawing/2014/main" id="{C2DAB764-916E-4C1F-9548-B7828DC10E50}"/>
              </a:ext>
            </a:extLst>
          </p:cNvPr>
          <p:cNvSpPr/>
          <p:nvPr/>
        </p:nvSpPr>
        <p:spPr>
          <a:xfrm>
            <a:off x="217503" y="73250"/>
            <a:ext cx="8482614" cy="646331"/>
          </a:xfrm>
          <a:prstGeom prst="rect">
            <a:avLst/>
          </a:prstGeom>
        </p:spPr>
        <p:txBody>
          <a:bodyPr wrap="square">
            <a:spAutoFit/>
          </a:bodyPr>
          <a:lstStyle/>
          <a:p>
            <a:pPr marL="457200" indent="-457200">
              <a:buFont typeface="+mj-lt"/>
              <a:buAutoNum type="arabicPeriod" startAt="6"/>
            </a:pPr>
            <a:r>
              <a:rPr lang="en-GB" dirty="0">
                <a:solidFill>
                  <a:schemeClr val="tx2"/>
                </a:solidFill>
              </a:rPr>
              <a:t>Deliver a </a:t>
            </a:r>
            <a:r>
              <a:rPr lang="en-GB" dirty="0">
                <a:solidFill>
                  <a:srgbClr val="C00000"/>
                </a:solidFill>
              </a:rPr>
              <a:t>Final Presentation </a:t>
            </a:r>
            <a:r>
              <a:rPr lang="en-GB" dirty="0">
                <a:solidFill>
                  <a:schemeClr val="tx2"/>
                </a:solidFill>
              </a:rPr>
              <a:t>to discuss your finding and talk people through your research &amp; project process!</a:t>
            </a:r>
          </a:p>
        </p:txBody>
      </p:sp>
      <p:sp>
        <p:nvSpPr>
          <p:cNvPr id="4" name="Rectangle 3">
            <a:extLst>
              <a:ext uri="{FF2B5EF4-FFF2-40B4-BE49-F238E27FC236}">
                <a16:creationId xmlns:a16="http://schemas.microsoft.com/office/drawing/2014/main" id="{98E2B5C6-D8EA-426D-AC1D-5750419A05C7}"/>
              </a:ext>
            </a:extLst>
          </p:cNvPr>
          <p:cNvSpPr/>
          <p:nvPr/>
        </p:nvSpPr>
        <p:spPr>
          <a:xfrm>
            <a:off x="93216" y="1337349"/>
            <a:ext cx="8731188" cy="3359061"/>
          </a:xfrm>
          <a:prstGeom prst="rect">
            <a:avLst/>
          </a:prstGeom>
        </p:spPr>
        <p:txBody>
          <a:bodyPr wrap="square">
            <a:spAutoFit/>
          </a:bodyPr>
          <a:lstStyle/>
          <a:p>
            <a:pPr>
              <a:lnSpc>
                <a:spcPct val="150000"/>
              </a:lnSpc>
            </a:pPr>
            <a:r>
              <a:rPr lang="en-GB" sz="2400" dirty="0">
                <a:solidFill>
                  <a:schemeClr val="tx2"/>
                </a:solidFill>
              </a:rPr>
              <a:t>The live presentation should be for a non-specialist audience and use media appropriate to the type of project. The presentation may involve the use of flipcharts, posters, Prezi, PowerPoint or short excerpts of video material. The presentation record evidence should include examples of questions from supervisors and the student’s responses to these.</a:t>
            </a:r>
          </a:p>
        </p:txBody>
      </p:sp>
    </p:spTree>
    <p:extLst>
      <p:ext uri="{BB962C8B-B14F-4D97-AF65-F5344CB8AC3E}">
        <p14:creationId xmlns:p14="http://schemas.microsoft.com/office/powerpoint/2010/main" val="287192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 name="Rectangle 1">
            <a:extLst>
              <a:ext uri="{FF2B5EF4-FFF2-40B4-BE49-F238E27FC236}">
                <a16:creationId xmlns:a16="http://schemas.microsoft.com/office/drawing/2014/main" id="{919818A9-EB0C-4136-821C-3A1CBB5BB73D}"/>
              </a:ext>
            </a:extLst>
          </p:cNvPr>
          <p:cNvSpPr/>
          <p:nvPr/>
        </p:nvSpPr>
        <p:spPr>
          <a:xfrm>
            <a:off x="75461" y="96994"/>
            <a:ext cx="8374718" cy="369332"/>
          </a:xfrm>
          <a:prstGeom prst="rect">
            <a:avLst/>
          </a:prstGeom>
        </p:spPr>
        <p:txBody>
          <a:bodyPr wrap="square">
            <a:spAutoFit/>
          </a:bodyPr>
          <a:lstStyle/>
          <a:p>
            <a:pPr marL="457200" indent="-457200">
              <a:buFont typeface="+mj-lt"/>
              <a:buAutoNum type="arabicPeriod" startAt="7"/>
            </a:pPr>
            <a:r>
              <a:rPr lang="en-GB" dirty="0">
                <a:solidFill>
                  <a:schemeClr val="tx2"/>
                </a:solidFill>
              </a:rPr>
              <a:t>Keep a log of everything / research / findings etc</a:t>
            </a:r>
          </a:p>
        </p:txBody>
      </p:sp>
      <p:pic>
        <p:nvPicPr>
          <p:cNvPr id="4" name="Picture 3">
            <a:extLst>
              <a:ext uri="{FF2B5EF4-FFF2-40B4-BE49-F238E27FC236}">
                <a16:creationId xmlns:a16="http://schemas.microsoft.com/office/drawing/2014/main" id="{FCE6DEA8-BF54-4F1F-9E66-93ACAD5C68EE}"/>
              </a:ext>
            </a:extLst>
          </p:cNvPr>
          <p:cNvPicPr>
            <a:picLocks noChangeAspect="1"/>
          </p:cNvPicPr>
          <p:nvPr/>
        </p:nvPicPr>
        <p:blipFill>
          <a:blip r:embed="rId3"/>
          <a:stretch>
            <a:fillRect/>
          </a:stretch>
        </p:blipFill>
        <p:spPr>
          <a:xfrm>
            <a:off x="0" y="533956"/>
            <a:ext cx="9144000" cy="5790088"/>
          </a:xfrm>
          <a:prstGeom prst="rect">
            <a:avLst/>
          </a:prstGeom>
        </p:spPr>
      </p:pic>
      <p:pic>
        <p:nvPicPr>
          <p:cNvPr id="1026" name="Picture 2" descr="Image result for kinver high schoo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6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6526" y="110962"/>
            <a:ext cx="7004990" cy="92333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KINVER HIGH SCHOOL</a:t>
            </a:r>
          </a:p>
        </p:txBody>
      </p:sp>
      <p:cxnSp>
        <p:nvCxnSpPr>
          <p:cNvPr id="12" name="Straight Connector 11"/>
          <p:cNvCxnSpPr>
            <a:cxnSpLocks/>
          </p:cNvCxnSpPr>
          <p:nvPr/>
        </p:nvCxnSpPr>
        <p:spPr>
          <a:xfrm flipV="1">
            <a:off x="2139010" y="1341839"/>
            <a:ext cx="6170103" cy="15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2139009" y="1413634"/>
            <a:ext cx="6170103" cy="2916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9010" y="1495943"/>
            <a:ext cx="6170103" cy="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33287"/>
            <a:ext cx="2059152" cy="2059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8A03E9-970B-41B7-AF57-81B302D26398}"/>
              </a:ext>
            </a:extLst>
          </p:cNvPr>
          <p:cNvSpPr txBox="1"/>
          <p:nvPr/>
        </p:nvSpPr>
        <p:spPr>
          <a:xfrm>
            <a:off x="0" y="6204778"/>
            <a:ext cx="9144000" cy="646331"/>
          </a:xfrm>
          <a:prstGeom prst="rect">
            <a:avLst/>
          </a:prstGeom>
          <a:noFill/>
        </p:spPr>
        <p:txBody>
          <a:bodyPr wrap="square" rtlCol="0">
            <a:spAutoFit/>
          </a:bodyPr>
          <a:lstStyle/>
          <a:p>
            <a:endParaRPr lang="en-GB" dirty="0"/>
          </a:p>
          <a:p>
            <a:endParaRPr lang="en-GB" dirty="0"/>
          </a:p>
        </p:txBody>
      </p:sp>
      <p:pic>
        <p:nvPicPr>
          <p:cNvPr id="18" name="Picture 17">
            <a:extLst>
              <a:ext uri="{FF2B5EF4-FFF2-40B4-BE49-F238E27FC236}">
                <a16:creationId xmlns:a16="http://schemas.microsoft.com/office/drawing/2014/main" id="{433C24D9-84EB-412C-AD1E-6935C7D4B41C}"/>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0" name="Rectangle 19">
            <a:extLst>
              <a:ext uri="{FF2B5EF4-FFF2-40B4-BE49-F238E27FC236}">
                <a16:creationId xmlns:a16="http://schemas.microsoft.com/office/drawing/2014/main" id="{E72F28F4-5039-4801-BD65-C938FBBF3876}"/>
              </a:ext>
            </a:extLst>
          </p:cNvPr>
          <p:cNvSpPr/>
          <p:nvPr/>
        </p:nvSpPr>
        <p:spPr>
          <a:xfrm>
            <a:off x="1342569" y="863346"/>
            <a:ext cx="7762984" cy="400110"/>
          </a:xfrm>
          <a:prstGeom prst="rect">
            <a:avLst/>
          </a:prstGeom>
          <a:noFill/>
        </p:spPr>
        <p:txBody>
          <a:bodyPr wrap="square" lIns="91440" tIns="45720" rIns="91440" bIns="45720">
            <a:spAutoFit/>
          </a:bodyPr>
          <a:lstStyle/>
          <a:p>
            <a:pPr algn="ctr"/>
            <a:r>
              <a:rPr lang="en-US" sz="2000" b="0" cap="none" spc="600" dirty="0">
                <a:ln w="0"/>
                <a:solidFill>
                  <a:schemeClr val="tx2">
                    <a:lumMod val="75000"/>
                  </a:schemeClr>
                </a:solidFill>
                <a:effectLst>
                  <a:outerShdw blurRad="38100" dist="38100" dir="2700000" algn="tl">
                    <a:srgbClr val="000000">
                      <a:alpha val="43137"/>
                    </a:srgbClr>
                  </a:outerShdw>
                </a:effectLst>
              </a:rPr>
              <a:t>Engage, Succeed, Aspire to Lead</a:t>
            </a:r>
          </a:p>
        </p:txBody>
      </p:sp>
      <p:sp>
        <p:nvSpPr>
          <p:cNvPr id="11" name="Rectangle 10">
            <a:extLst>
              <a:ext uri="{FF2B5EF4-FFF2-40B4-BE49-F238E27FC236}">
                <a16:creationId xmlns:a16="http://schemas.microsoft.com/office/drawing/2014/main" id="{20E0FF07-9640-48CC-8641-9BC48C79B2B8}"/>
              </a:ext>
            </a:extLst>
          </p:cNvPr>
          <p:cNvSpPr/>
          <p:nvPr/>
        </p:nvSpPr>
        <p:spPr>
          <a:xfrm>
            <a:off x="15501" y="2985858"/>
            <a:ext cx="9090052" cy="163121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sng"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Level 3- EPQ Project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n w="0"/>
                <a:solidFill>
                  <a:srgbClr val="44546A">
                    <a:lumMod val="75000"/>
                  </a:srgbClr>
                </a:solidFill>
                <a:effectLst>
                  <a:outerShdw blurRad="38100" dist="19050" dir="2700000" algn="tl" rotWithShape="0">
                    <a:prstClr val="black">
                      <a:alpha val="40000"/>
                    </a:prstClr>
                  </a:outerShdw>
                </a:effectLst>
                <a:latin typeface="Calibri" panose="020F0502020204030204"/>
              </a:rPr>
              <a:t>Example Final Presentations</a:t>
            </a:r>
            <a:endParaRPr kumimoji="0" lang="en-US" sz="2800"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66714A2-5EF0-4300-86F6-FD1417F6BBCB}"/>
              </a:ext>
            </a:extLst>
          </p:cNvPr>
          <p:cNvSpPr/>
          <p:nvPr/>
        </p:nvSpPr>
        <p:spPr>
          <a:xfrm>
            <a:off x="15501" y="5571450"/>
            <a:ext cx="9143999"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Mrs N Clifton - Headteacher</a:t>
            </a:r>
          </a:p>
        </p:txBody>
      </p:sp>
    </p:spTree>
    <p:extLst>
      <p:ext uri="{BB962C8B-B14F-4D97-AF65-F5344CB8AC3E}">
        <p14:creationId xmlns:p14="http://schemas.microsoft.com/office/powerpoint/2010/main" val="236431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50" dirty="0"/>
              <a:t>The power of technology and the affect it has on our privacy</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3740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Choosing my question</a:t>
            </a:r>
          </a:p>
        </p:txBody>
      </p:sp>
      <p:sp>
        <p:nvSpPr>
          <p:cNvPr id="3" name="Content Placeholder 2"/>
          <p:cNvSpPr>
            <a:spLocks noGrp="1"/>
          </p:cNvSpPr>
          <p:nvPr>
            <p:ph idx="1"/>
          </p:nvPr>
        </p:nvSpPr>
        <p:spPr/>
        <p:txBody>
          <a:bodyPr/>
          <a:lstStyle/>
          <a:p>
            <a:r>
              <a:rPr lang="en-GB" dirty="0"/>
              <a:t>Technology based:</a:t>
            </a:r>
          </a:p>
          <a:p>
            <a:pPr lvl="1"/>
            <a:r>
              <a:rPr lang="en-GB" dirty="0"/>
              <a:t>The design of computers and the impact computers have on our lives</a:t>
            </a:r>
          </a:p>
          <a:p>
            <a:pPr lvl="1"/>
            <a:r>
              <a:rPr lang="en-GB" dirty="0"/>
              <a:t>The design of digital cameras and the use of it within law enforcement</a:t>
            </a:r>
          </a:p>
          <a:p>
            <a:pPr lvl="1"/>
            <a:r>
              <a:rPr lang="en-GB" dirty="0"/>
              <a:t>To what extent technology invades our privacy and the benefit it has</a:t>
            </a:r>
          </a:p>
          <a:p>
            <a:pPr lvl="1"/>
            <a:endParaRPr lang="en-GB" dirty="0"/>
          </a:p>
          <a:p>
            <a:pPr marL="342900" lvl="1" indent="0">
              <a:buNone/>
            </a:pPr>
            <a:r>
              <a:rPr lang="en-GB" sz="1500" b="1" dirty="0"/>
              <a:t>My question first and final question:</a:t>
            </a:r>
          </a:p>
          <a:p>
            <a:pPr marL="342900" lvl="1" indent="0">
              <a:buNone/>
            </a:pPr>
            <a:r>
              <a:rPr lang="en-GB" dirty="0"/>
              <a:t>To what extent are technological improvements invading our privacy and how is this progression of technology justified?.</a:t>
            </a:r>
          </a:p>
        </p:txBody>
      </p:sp>
    </p:spTree>
    <p:extLst>
      <p:ext uri="{BB962C8B-B14F-4D97-AF65-F5344CB8AC3E}">
        <p14:creationId xmlns:p14="http://schemas.microsoft.com/office/powerpoint/2010/main" val="409306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a:t>
            </a:r>
          </a:p>
        </p:txBody>
      </p:sp>
      <p:sp>
        <p:nvSpPr>
          <p:cNvPr id="3" name="Content Placeholder 2"/>
          <p:cNvSpPr>
            <a:spLocks noGrp="1"/>
          </p:cNvSpPr>
          <p:nvPr>
            <p:ph idx="1"/>
          </p:nvPr>
        </p:nvSpPr>
        <p:spPr/>
        <p:txBody>
          <a:bodyPr>
            <a:normAutofit/>
          </a:bodyPr>
          <a:lstStyle/>
          <a:p>
            <a:pPr marL="0" indent="0">
              <a:buNone/>
            </a:pPr>
            <a:r>
              <a:rPr lang="en-GB" dirty="0"/>
              <a:t>My original idea was to research the way technology may or may not have an affect on our privacy and to what extent. </a:t>
            </a:r>
          </a:p>
          <a:p>
            <a:pPr marL="0" indent="0">
              <a:buNone/>
            </a:pPr>
            <a:r>
              <a:rPr lang="en-GB" dirty="0"/>
              <a:t>My aim was to gather analytical information from surveys to discover what people think and the knowledge they have on the rapid progression of technology and its abilities. </a:t>
            </a:r>
          </a:p>
          <a:p>
            <a:pPr marL="0" indent="0">
              <a:buNone/>
            </a:pPr>
            <a:r>
              <a:rPr lang="en-GB" dirty="0"/>
              <a:t>I was also hoping to cover a lot of surveillance techniques</a:t>
            </a:r>
          </a:p>
          <a:p>
            <a:pPr marL="0" indent="0">
              <a:buNone/>
            </a:pPr>
            <a:r>
              <a:rPr lang="en-GB" dirty="0"/>
              <a:t>I soon decided to only select a couple of main/important surveillance techniques as these could be wrote about in great detail being the most popular</a:t>
            </a:r>
          </a:p>
          <a:p>
            <a:pPr marL="0" indent="0">
              <a:buNone/>
            </a:pPr>
            <a:r>
              <a:rPr lang="en-GB" dirty="0"/>
              <a:t>Was hoping to prove a point that technology is never 100% safe</a:t>
            </a:r>
          </a:p>
          <a:p>
            <a:pPr marL="0" indent="0">
              <a:buNone/>
            </a:pPr>
            <a:endParaRPr lang="en-GB" dirty="0"/>
          </a:p>
          <a:p>
            <a:pPr marL="0" indent="0">
              <a:buNone/>
            </a:pPr>
            <a:r>
              <a:rPr lang="en-GB" dirty="0"/>
              <a:t>I</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04945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my project entails:</a:t>
            </a:r>
          </a:p>
        </p:txBody>
      </p:sp>
      <p:sp>
        <p:nvSpPr>
          <p:cNvPr id="3" name="Content Placeholder 2"/>
          <p:cNvSpPr>
            <a:spLocks noGrp="1"/>
          </p:cNvSpPr>
          <p:nvPr>
            <p:ph idx="1"/>
          </p:nvPr>
        </p:nvSpPr>
        <p:spPr/>
        <p:txBody>
          <a:bodyPr/>
          <a:lstStyle/>
          <a:p>
            <a:r>
              <a:rPr lang="en-GB" dirty="0"/>
              <a:t>General information and stats on surveillance technology</a:t>
            </a:r>
          </a:p>
          <a:p>
            <a:r>
              <a:rPr lang="en-GB" dirty="0"/>
              <a:t>Where this technology is used and how</a:t>
            </a:r>
          </a:p>
          <a:p>
            <a:r>
              <a:rPr lang="en-GB" dirty="0"/>
              <a:t>Whether this technology is deemed as helpful and useful</a:t>
            </a:r>
          </a:p>
          <a:p>
            <a:r>
              <a:rPr lang="en-GB" dirty="0"/>
              <a:t>A public survey to gather general views and to obtain a rough idea of the knowledge of the public in regards to the power and safeness of technology.</a:t>
            </a:r>
          </a:p>
          <a:p>
            <a:r>
              <a:rPr lang="en-GB" dirty="0"/>
              <a:t>My own experiment to see if I could trace someone down to their exact home address</a:t>
            </a:r>
          </a:p>
          <a:p>
            <a:endParaRPr lang="en-GB" dirty="0"/>
          </a:p>
        </p:txBody>
      </p:sp>
    </p:spTree>
    <p:extLst>
      <p:ext uri="{BB962C8B-B14F-4D97-AF65-F5344CB8AC3E}">
        <p14:creationId xmlns:p14="http://schemas.microsoft.com/office/powerpoint/2010/main" val="3969846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research	</a:t>
            </a:r>
          </a:p>
        </p:txBody>
      </p:sp>
      <p:sp>
        <p:nvSpPr>
          <p:cNvPr id="3" name="Content Placeholder 2"/>
          <p:cNvSpPr>
            <a:spLocks noGrp="1"/>
          </p:cNvSpPr>
          <p:nvPr>
            <p:ph idx="1"/>
          </p:nvPr>
        </p:nvSpPr>
        <p:spPr>
          <a:xfrm>
            <a:off x="491283" y="1822715"/>
            <a:ext cx="6709906" cy="1919657"/>
          </a:xfrm>
        </p:spPr>
        <p:txBody>
          <a:bodyPr/>
          <a:lstStyle/>
          <a:p>
            <a:pPr marL="0" indent="0">
              <a:buNone/>
            </a:pPr>
            <a:r>
              <a:rPr lang="en-GB" dirty="0"/>
              <a:t>I gathered research from numerous sources. These included:</a:t>
            </a:r>
          </a:p>
          <a:p>
            <a:r>
              <a:rPr lang="en-GB" dirty="0"/>
              <a:t>UCS articles</a:t>
            </a:r>
          </a:p>
          <a:p>
            <a:r>
              <a:rPr lang="en-GB" dirty="0"/>
              <a:t>Government/official websites</a:t>
            </a:r>
          </a:p>
          <a:p>
            <a:r>
              <a:rPr lang="en-GB" dirty="0"/>
              <a:t>Other unofficial websites</a:t>
            </a:r>
          </a:p>
          <a:p>
            <a:r>
              <a:rPr lang="en-GB" dirty="0"/>
              <a:t>General Knowledge</a:t>
            </a:r>
          </a:p>
          <a:p>
            <a:endParaRPr lang="en-GB" dirty="0"/>
          </a:p>
          <a:p>
            <a:pPr marL="0" indent="0">
              <a:buNone/>
            </a:pPr>
            <a:endParaRPr lang="en-GB" dirty="0"/>
          </a:p>
          <a:p>
            <a:pPr marL="0" indent="0">
              <a:buNone/>
            </a:pPr>
            <a:endParaRPr lang="en-GB" dirty="0"/>
          </a:p>
        </p:txBody>
      </p:sp>
      <p:sp>
        <p:nvSpPr>
          <p:cNvPr id="4" name="Title 1"/>
          <p:cNvSpPr txBox="1">
            <a:spLocks/>
          </p:cNvSpPr>
          <p:nvPr/>
        </p:nvSpPr>
        <p:spPr>
          <a:xfrm>
            <a:off x="486817" y="3607982"/>
            <a:ext cx="7053542" cy="1050398"/>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GB" sz="2700" dirty="0">
                <a:solidFill>
                  <a:srgbClr val="EBEBEB"/>
                </a:solidFill>
                <a:latin typeface="Century Gothic"/>
              </a:rPr>
              <a:t>What I used the most</a:t>
            </a:r>
            <a:r>
              <a:rPr lang="en-GB" sz="3150" dirty="0">
                <a:solidFill>
                  <a:srgbClr val="EBEBEB"/>
                </a:solidFill>
                <a:latin typeface="Century Gothic"/>
              </a:rPr>
              <a:t>	</a:t>
            </a:r>
          </a:p>
        </p:txBody>
      </p:sp>
      <p:sp>
        <p:nvSpPr>
          <p:cNvPr id="5" name="Content Placeholder 2"/>
          <p:cNvSpPr txBox="1">
            <a:spLocks/>
          </p:cNvSpPr>
          <p:nvPr/>
        </p:nvSpPr>
        <p:spPr>
          <a:xfrm>
            <a:off x="507523" y="4081093"/>
            <a:ext cx="6709906" cy="1919657"/>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257175" indent="-257175" defTabSz="342900">
              <a:spcBef>
                <a:spcPts val="750"/>
              </a:spcBef>
              <a:buClr>
                <a:srgbClr val="1E5155">
                  <a:lumMod val="40000"/>
                  <a:lumOff val="60000"/>
                </a:srgbClr>
              </a:buClr>
            </a:pPr>
            <a:r>
              <a:rPr lang="en-GB" sz="1500" dirty="0">
                <a:solidFill>
                  <a:prstClr val="white"/>
                </a:solidFill>
                <a:latin typeface="Century Gothic"/>
              </a:rPr>
              <a:t>Websites was my most used source for factual information.</a:t>
            </a:r>
          </a:p>
          <a:p>
            <a:pPr marL="257175" indent="-257175" defTabSz="342900">
              <a:spcBef>
                <a:spcPts val="750"/>
              </a:spcBef>
              <a:buClr>
                <a:srgbClr val="1E5155">
                  <a:lumMod val="40000"/>
                  <a:lumOff val="60000"/>
                </a:srgbClr>
              </a:buClr>
            </a:pPr>
            <a:r>
              <a:rPr lang="en-GB" sz="1500" dirty="0">
                <a:solidFill>
                  <a:prstClr val="white"/>
                </a:solidFill>
                <a:latin typeface="Century Gothic"/>
              </a:rPr>
              <a:t>Information gathered from UCS was in great detail of how the technology worked e.g. ANPR told me how it </a:t>
            </a:r>
            <a:r>
              <a:rPr lang="en-GB" sz="1500" b="1" dirty="0">
                <a:solidFill>
                  <a:prstClr val="white"/>
                </a:solidFill>
                <a:latin typeface="Century Gothic"/>
              </a:rPr>
              <a:t>was connected to a national database </a:t>
            </a:r>
            <a:r>
              <a:rPr lang="en-GB" sz="1500" dirty="0">
                <a:solidFill>
                  <a:prstClr val="white"/>
                </a:solidFill>
                <a:latin typeface="Century Gothic"/>
              </a:rPr>
              <a:t>and the </a:t>
            </a:r>
            <a:r>
              <a:rPr lang="en-GB" sz="1500" b="1" dirty="0">
                <a:solidFill>
                  <a:prstClr val="white"/>
                </a:solidFill>
                <a:latin typeface="Century Gothic"/>
              </a:rPr>
              <a:t>physics behind it that calculated speed</a:t>
            </a:r>
          </a:p>
          <a:p>
            <a:pPr marL="257175" indent="-257175" defTabSz="342900">
              <a:spcBef>
                <a:spcPts val="750"/>
              </a:spcBef>
              <a:buClr>
                <a:srgbClr val="1E5155">
                  <a:lumMod val="40000"/>
                  <a:lumOff val="60000"/>
                </a:srgbClr>
              </a:buClr>
            </a:pPr>
            <a:endParaRPr lang="en-GB" sz="1500" dirty="0">
              <a:solidFill>
                <a:prstClr val="white"/>
              </a:solidFill>
              <a:latin typeface="Century Gothic"/>
            </a:endParaRPr>
          </a:p>
          <a:p>
            <a:pPr marL="0" indent="0" defTabSz="342900">
              <a:spcBef>
                <a:spcPts val="750"/>
              </a:spcBef>
              <a:buClr>
                <a:srgbClr val="1E5155">
                  <a:lumMod val="40000"/>
                  <a:lumOff val="60000"/>
                </a:srgbClr>
              </a:buClr>
              <a:buNone/>
            </a:pPr>
            <a:endParaRPr lang="en-GB" sz="1500" dirty="0">
              <a:solidFill>
                <a:prstClr val="white"/>
              </a:solidFill>
              <a:latin typeface="Century Gothic"/>
            </a:endParaRPr>
          </a:p>
          <a:p>
            <a:pPr marL="0" indent="0" defTabSz="342900">
              <a:spcBef>
                <a:spcPts val="750"/>
              </a:spcBef>
              <a:buClr>
                <a:srgbClr val="1E5155">
                  <a:lumMod val="40000"/>
                  <a:lumOff val="60000"/>
                </a:srgbClr>
              </a:buClr>
              <a:buNone/>
            </a:pPr>
            <a:endParaRPr lang="en-GB" sz="1500" dirty="0">
              <a:solidFill>
                <a:prstClr val="white"/>
              </a:solidFill>
              <a:latin typeface="Century Gothic"/>
            </a:endParaRPr>
          </a:p>
        </p:txBody>
      </p:sp>
    </p:spTree>
    <p:extLst>
      <p:ext uri="{BB962C8B-B14F-4D97-AF65-F5344CB8AC3E}">
        <p14:creationId xmlns:p14="http://schemas.microsoft.com/office/powerpoint/2010/main" val="4230765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sources</a:t>
            </a:r>
          </a:p>
        </p:txBody>
      </p:sp>
      <p:sp>
        <p:nvSpPr>
          <p:cNvPr id="3" name="Content Placeholder 2"/>
          <p:cNvSpPr>
            <a:spLocks noGrp="1"/>
          </p:cNvSpPr>
          <p:nvPr>
            <p:ph idx="1"/>
          </p:nvPr>
        </p:nvSpPr>
        <p:spPr/>
        <p:txBody>
          <a:bodyPr>
            <a:normAutofit/>
          </a:bodyPr>
          <a:lstStyle/>
          <a:p>
            <a:pPr marL="0" indent="0">
              <a:buNone/>
            </a:pPr>
            <a:r>
              <a:rPr lang="en-US" dirty="0"/>
              <a:t>How useful were they?</a:t>
            </a:r>
          </a:p>
          <a:p>
            <a:pPr marL="0" indent="0">
              <a:buNone/>
            </a:pPr>
            <a:r>
              <a:rPr lang="en-US" b="1" dirty="0"/>
              <a:t>Websites:</a:t>
            </a:r>
          </a:p>
          <a:p>
            <a:pPr marL="0" indent="0">
              <a:buNone/>
            </a:pPr>
            <a:r>
              <a:rPr lang="en-US" dirty="0"/>
              <a:t>Websites made up the majority of my research</a:t>
            </a:r>
          </a:p>
          <a:p>
            <a:pPr marL="0" indent="0">
              <a:buNone/>
            </a:pPr>
            <a:r>
              <a:rPr lang="en-US" dirty="0"/>
              <a:t>A lot from government and police websites, as well as unofficial but legitimate websites</a:t>
            </a:r>
          </a:p>
          <a:p>
            <a:pPr marL="0" indent="0">
              <a:buNone/>
            </a:pPr>
            <a:endParaRPr lang="en-US" dirty="0"/>
          </a:p>
          <a:p>
            <a:pPr marL="0" indent="0">
              <a:buNone/>
            </a:pPr>
            <a:r>
              <a:rPr lang="en-US" b="1" dirty="0"/>
              <a:t>UCS articles:</a:t>
            </a:r>
          </a:p>
          <a:p>
            <a:pPr marL="0" indent="0">
              <a:buNone/>
            </a:pPr>
            <a:r>
              <a:rPr lang="en-US" dirty="0"/>
              <a:t>Very useful and official, contained a lot of detailed information, but only helped me on the descriptive side</a:t>
            </a:r>
          </a:p>
          <a:p>
            <a:pPr marL="0" indent="0">
              <a:buNone/>
            </a:pPr>
            <a:br>
              <a:rPr lang="en-US" b="1" dirty="0"/>
            </a:br>
            <a:endParaRPr lang="en-US" b="1" dirty="0"/>
          </a:p>
        </p:txBody>
      </p:sp>
    </p:spTree>
    <p:extLst>
      <p:ext uri="{BB962C8B-B14F-4D97-AF65-F5344CB8AC3E}">
        <p14:creationId xmlns:p14="http://schemas.microsoft.com/office/powerpoint/2010/main" val="322290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4" name="Title 1">
            <a:extLst>
              <a:ext uri="{FF2B5EF4-FFF2-40B4-BE49-F238E27FC236}">
                <a16:creationId xmlns:a16="http://schemas.microsoft.com/office/drawing/2014/main" id="{1F00CFE7-0E57-4059-9487-B9F5FD39F8E4}"/>
              </a:ext>
            </a:extLst>
          </p:cNvPr>
          <p:cNvSpPr txBox="1">
            <a:spLocks/>
          </p:cNvSpPr>
          <p:nvPr/>
        </p:nvSpPr>
        <p:spPr>
          <a:xfrm>
            <a:off x="116670" y="73250"/>
            <a:ext cx="8333509" cy="59545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chemeClr val="tx2"/>
                </a:solidFill>
                <a:latin typeface="+mn-lt"/>
              </a:rPr>
              <a:t>The Extended Project</a:t>
            </a:r>
          </a:p>
        </p:txBody>
      </p:sp>
      <p:sp>
        <p:nvSpPr>
          <p:cNvPr id="6" name="Content Placeholder 6">
            <a:extLst>
              <a:ext uri="{FF2B5EF4-FFF2-40B4-BE49-F238E27FC236}">
                <a16:creationId xmlns:a16="http://schemas.microsoft.com/office/drawing/2014/main" id="{C3748ABB-22B8-4C08-A9ED-07F7BFC5EF02}"/>
              </a:ext>
            </a:extLst>
          </p:cNvPr>
          <p:cNvSpPr txBox="1">
            <a:spLocks/>
          </p:cNvSpPr>
          <p:nvPr/>
        </p:nvSpPr>
        <p:spPr>
          <a:xfrm>
            <a:off x="52014" y="863354"/>
            <a:ext cx="909198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ct val="20000"/>
              </a:spcBef>
              <a:buClr>
                <a:schemeClr val="accent3"/>
              </a:buClr>
              <a:buSzPct val="95000"/>
              <a:defRPr/>
            </a:pPr>
            <a:r>
              <a:rPr lang="en-GB" sz="3200" dirty="0">
                <a:solidFill>
                  <a:schemeClr val="tx2"/>
                </a:solidFill>
              </a:rPr>
              <a:t>It is supposed to take about 120 hours to complete.</a:t>
            </a:r>
          </a:p>
          <a:p>
            <a:pPr algn="l">
              <a:lnSpc>
                <a:spcPct val="100000"/>
              </a:lnSpc>
              <a:spcBef>
                <a:spcPct val="20000"/>
              </a:spcBef>
              <a:buClr>
                <a:schemeClr val="accent3"/>
              </a:buClr>
              <a:buSzPct val="95000"/>
              <a:defRPr/>
            </a:pPr>
            <a:endParaRPr lang="en-GB" dirty="0">
              <a:solidFill>
                <a:schemeClr val="tx2"/>
              </a:solidFill>
            </a:endParaRPr>
          </a:p>
          <a:p>
            <a:pPr algn="l">
              <a:lnSpc>
                <a:spcPct val="100000"/>
              </a:lnSpc>
              <a:spcBef>
                <a:spcPct val="20000"/>
              </a:spcBef>
              <a:buClr>
                <a:schemeClr val="accent3"/>
              </a:buClr>
              <a:buSzPct val="95000"/>
              <a:defRPr/>
            </a:pPr>
            <a:r>
              <a:rPr lang="en-GB" dirty="0">
                <a:solidFill>
                  <a:schemeClr val="tx2"/>
                </a:solidFill>
              </a:rPr>
              <a:t>The EPQ could be :</a:t>
            </a:r>
          </a:p>
          <a:p>
            <a:pPr algn="l">
              <a:lnSpc>
                <a:spcPct val="100000"/>
              </a:lnSpc>
              <a:spcBef>
                <a:spcPct val="20000"/>
              </a:spcBef>
              <a:buClr>
                <a:schemeClr val="accent3"/>
              </a:buClr>
              <a:buSzPct val="95000"/>
              <a:defRPr/>
            </a:pPr>
            <a:endParaRPr lang="en-GB" dirty="0">
              <a:solidFill>
                <a:schemeClr val="tx2"/>
              </a:solidFill>
            </a:endParaRPr>
          </a:p>
          <a:p>
            <a:pPr marL="571500" indent="-571500" algn="l">
              <a:lnSpc>
                <a:spcPct val="100000"/>
              </a:lnSpc>
              <a:spcBef>
                <a:spcPct val="20000"/>
              </a:spcBef>
              <a:buClr>
                <a:schemeClr val="accent3"/>
              </a:buClr>
              <a:buSzPct val="95000"/>
              <a:buFont typeface="Wingdings" panose="05000000000000000000" pitchFamily="2" charset="2"/>
              <a:buChar char="v"/>
              <a:defRPr/>
            </a:pPr>
            <a:r>
              <a:rPr lang="en-GB" sz="2000" dirty="0">
                <a:solidFill>
                  <a:schemeClr val="tx2"/>
                </a:solidFill>
              </a:rPr>
              <a:t>An essay (5,000 words), </a:t>
            </a:r>
          </a:p>
          <a:p>
            <a:pPr algn="l">
              <a:lnSpc>
                <a:spcPct val="100000"/>
              </a:lnSpc>
              <a:spcBef>
                <a:spcPct val="20000"/>
              </a:spcBef>
              <a:buClr>
                <a:schemeClr val="accent3"/>
              </a:buClr>
              <a:buSzPct val="95000"/>
              <a:defRPr/>
            </a:pPr>
            <a:r>
              <a:rPr lang="en-GB" sz="2000" dirty="0">
                <a:solidFill>
                  <a:schemeClr val="tx2"/>
                </a:solidFill>
              </a:rPr>
              <a:t>                </a:t>
            </a:r>
            <a:r>
              <a:rPr lang="en-GB" sz="2000" dirty="0">
                <a:solidFill>
                  <a:srgbClr val="C00000"/>
                </a:solidFill>
              </a:rPr>
              <a:t>OR</a:t>
            </a:r>
          </a:p>
          <a:p>
            <a:pPr marL="571500" indent="-571500" algn="l">
              <a:lnSpc>
                <a:spcPct val="100000"/>
              </a:lnSpc>
              <a:spcBef>
                <a:spcPct val="20000"/>
              </a:spcBef>
              <a:buClr>
                <a:schemeClr val="accent3"/>
              </a:buClr>
              <a:buSzPct val="95000"/>
              <a:buFont typeface="Wingdings" panose="05000000000000000000" pitchFamily="2" charset="2"/>
              <a:buChar char="v"/>
              <a:defRPr/>
            </a:pPr>
            <a:r>
              <a:rPr lang="en-GB" sz="2000" dirty="0">
                <a:solidFill>
                  <a:schemeClr val="tx2"/>
                </a:solidFill>
              </a:rPr>
              <a:t>A production / performance</a:t>
            </a:r>
          </a:p>
          <a:p>
            <a:pPr marL="571500" indent="-571500" algn="l">
              <a:lnSpc>
                <a:spcPct val="100000"/>
              </a:lnSpc>
              <a:spcBef>
                <a:spcPct val="20000"/>
              </a:spcBef>
              <a:buClr>
                <a:schemeClr val="accent3"/>
              </a:buClr>
              <a:buSzPct val="95000"/>
              <a:buFont typeface="Wingdings" panose="05000000000000000000" pitchFamily="2" charset="2"/>
              <a:buChar char="v"/>
              <a:defRPr/>
            </a:pPr>
            <a:r>
              <a:rPr lang="en-GB" sz="2000" dirty="0">
                <a:solidFill>
                  <a:schemeClr val="tx2"/>
                </a:solidFill>
              </a:rPr>
              <a:t>An ‘artefact’ / A presentation / exhibition and a 3,000 word report</a:t>
            </a:r>
          </a:p>
          <a:p>
            <a:pPr marL="571500" indent="-571500" algn="l">
              <a:lnSpc>
                <a:spcPct val="100000"/>
              </a:lnSpc>
              <a:spcBef>
                <a:spcPct val="20000"/>
              </a:spcBef>
              <a:buClr>
                <a:schemeClr val="accent3"/>
              </a:buClr>
              <a:buSzPct val="95000"/>
              <a:buFont typeface="Wingdings" panose="05000000000000000000" pitchFamily="2" charset="2"/>
              <a:buChar char="v"/>
              <a:defRPr/>
            </a:pPr>
            <a:r>
              <a:rPr lang="en-GB" sz="2000" dirty="0">
                <a:solidFill>
                  <a:schemeClr val="tx2"/>
                </a:solidFill>
              </a:rPr>
              <a:t>It is marked at A2-level, using higher order skills like analysis and evaluation rather than just describing and narrating.</a:t>
            </a:r>
          </a:p>
        </p:txBody>
      </p:sp>
    </p:spTree>
    <p:extLst>
      <p:ext uri="{BB962C8B-B14F-4D97-AF65-F5344CB8AC3E}">
        <p14:creationId xmlns:p14="http://schemas.microsoft.com/office/powerpoint/2010/main" val="1986740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968193"/>
            <a:ext cx="7053542" cy="1050398"/>
          </a:xfrm>
        </p:spPr>
        <p:txBody>
          <a:bodyPr/>
          <a:lstStyle/>
          <a:p>
            <a:r>
              <a:rPr lang="en-GB" dirty="0"/>
              <a:t>My Survey	</a:t>
            </a:r>
          </a:p>
        </p:txBody>
      </p:sp>
      <p:sp>
        <p:nvSpPr>
          <p:cNvPr id="3" name="Content Placeholder 2"/>
          <p:cNvSpPr>
            <a:spLocks noGrp="1"/>
          </p:cNvSpPr>
          <p:nvPr>
            <p:ph idx="1"/>
          </p:nvPr>
        </p:nvSpPr>
        <p:spPr>
          <a:xfrm>
            <a:off x="828220" y="1616996"/>
            <a:ext cx="6709906" cy="1334139"/>
          </a:xfrm>
        </p:spPr>
        <p:txBody>
          <a:bodyPr>
            <a:normAutofit fontScale="92500" lnSpcReduction="10000"/>
          </a:bodyPr>
          <a:lstStyle/>
          <a:p>
            <a:pPr marL="0" indent="0">
              <a:buNone/>
            </a:pPr>
            <a:r>
              <a:rPr lang="en-GB" dirty="0"/>
              <a:t>I constructed a survey to gather information on the knowledge individuals have on the power and potential thread of technology</a:t>
            </a:r>
          </a:p>
          <a:p>
            <a:pPr marL="0" indent="0">
              <a:buNone/>
            </a:pPr>
            <a:r>
              <a:rPr lang="en-GB" dirty="0"/>
              <a:t>I produced two questions</a:t>
            </a:r>
          </a:p>
          <a:p>
            <a:pPr marL="0" indent="0">
              <a:buNone/>
            </a:pPr>
            <a:r>
              <a:rPr lang="en-GB" dirty="0"/>
              <a:t>One to gather their knowledge on the subject and another on their views on the progression of technology</a:t>
            </a:r>
          </a:p>
          <a:p>
            <a:pPr marL="0" indent="0">
              <a:buNone/>
            </a:pPr>
            <a:endParaRPr lang="en-GB" dirty="0"/>
          </a:p>
        </p:txBody>
      </p:sp>
      <p:graphicFrame>
        <p:nvGraphicFramePr>
          <p:cNvPr id="4" name="Chart 3"/>
          <p:cNvGraphicFramePr/>
          <p:nvPr/>
        </p:nvGraphicFramePr>
        <p:xfrm>
          <a:off x="598884" y="3518806"/>
          <a:ext cx="4252301" cy="24819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13918" y="3005627"/>
            <a:ext cx="4037696" cy="577081"/>
          </a:xfrm>
          <a:prstGeom prst="rect">
            <a:avLst/>
          </a:prstGeom>
          <a:noFill/>
        </p:spPr>
        <p:txBody>
          <a:bodyPr wrap="square" rtlCol="0">
            <a:spAutoFit/>
          </a:bodyPr>
          <a:lstStyle/>
          <a:p>
            <a:pPr defTabSz="685800"/>
            <a:r>
              <a:rPr lang="en-GB" sz="1050" i="1" dirty="0">
                <a:solidFill>
                  <a:prstClr val="white"/>
                </a:solidFill>
                <a:latin typeface="Century Gothic"/>
              </a:rPr>
              <a:t>How much do you know about the technology that exists that maybe invading your privacy? (Such as, Number Plate recognition CCTV cameras, GPS, ATM machines</a:t>
            </a:r>
            <a:endParaRPr lang="en-GB" sz="1050" dirty="0">
              <a:solidFill>
                <a:prstClr val="white"/>
              </a:solidFill>
              <a:latin typeface="Century Gothic"/>
            </a:endParaRPr>
          </a:p>
        </p:txBody>
      </p:sp>
      <p:graphicFrame>
        <p:nvGraphicFramePr>
          <p:cNvPr id="6" name="Chart 5"/>
          <p:cNvGraphicFramePr/>
          <p:nvPr/>
        </p:nvGraphicFramePr>
        <p:xfrm>
          <a:off x="5095251" y="3005627"/>
          <a:ext cx="3690257" cy="28081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511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found out</a:t>
            </a:r>
          </a:p>
        </p:txBody>
      </p:sp>
      <p:sp>
        <p:nvSpPr>
          <p:cNvPr id="3" name="Content Placeholder 2"/>
          <p:cNvSpPr>
            <a:spLocks noGrp="1"/>
          </p:cNvSpPr>
          <p:nvPr>
            <p:ph idx="1"/>
          </p:nvPr>
        </p:nvSpPr>
        <p:spPr/>
        <p:txBody>
          <a:bodyPr/>
          <a:lstStyle/>
          <a:p>
            <a:pPr marL="0" indent="0">
              <a:buNone/>
            </a:pPr>
            <a:r>
              <a:rPr lang="en-US" dirty="0"/>
              <a:t>I primarily found out about the uses of technology and the powers they have. </a:t>
            </a:r>
          </a:p>
          <a:p>
            <a:pPr marL="0" indent="0">
              <a:buNone/>
            </a:pPr>
            <a:r>
              <a:rPr lang="en-US" dirty="0"/>
              <a:t>I researched the advantages and disadvantages of different types of technology and where and why it is used</a:t>
            </a:r>
          </a:p>
          <a:p>
            <a:pPr marL="0" indent="0">
              <a:buNone/>
            </a:pPr>
            <a:r>
              <a:rPr lang="en-US" dirty="0"/>
              <a:t>I gathered information from my survey that gathered peoples views on technology and their views on the power of it. </a:t>
            </a:r>
          </a:p>
          <a:p>
            <a:pPr marL="0" indent="0">
              <a:buNone/>
            </a:pPr>
            <a:endParaRPr lang="en-US" dirty="0"/>
          </a:p>
          <a:p>
            <a:pPr marL="0" indent="0">
              <a:buNone/>
            </a:pPr>
            <a:r>
              <a:rPr lang="en-US" dirty="0"/>
              <a:t>I found out that older generations lack knowledge of the sheer power of technology.</a:t>
            </a:r>
          </a:p>
          <a:p>
            <a:pPr marL="0" indent="0">
              <a:buNone/>
            </a:pPr>
            <a:r>
              <a:rPr lang="en-US" dirty="0"/>
              <a:t>In connection, I found out that younger people appear to have much more knowledge on how technology works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06640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 I had</a:t>
            </a:r>
          </a:p>
        </p:txBody>
      </p:sp>
      <p:sp>
        <p:nvSpPr>
          <p:cNvPr id="3" name="Content Placeholder 2"/>
          <p:cNvSpPr>
            <a:spLocks noGrp="1"/>
          </p:cNvSpPr>
          <p:nvPr>
            <p:ph idx="1"/>
          </p:nvPr>
        </p:nvSpPr>
        <p:spPr>
          <a:xfrm>
            <a:off x="827484" y="2335889"/>
            <a:ext cx="6709906" cy="3146611"/>
          </a:xfrm>
        </p:spPr>
        <p:txBody>
          <a:bodyPr/>
          <a:lstStyle/>
          <a:p>
            <a:r>
              <a:rPr lang="en-GB" dirty="0"/>
              <a:t>Gathering evidence to support my point that I wrote based on my general knowledge. Often, it was finding evidence for stats.</a:t>
            </a:r>
          </a:p>
          <a:p>
            <a:r>
              <a:rPr lang="en-GB" dirty="0"/>
              <a:t>Adding analysis: I could write factual and descriptive writing relatively easy, but I found writing analytically quite difficult.</a:t>
            </a:r>
          </a:p>
          <a:p>
            <a:r>
              <a:rPr lang="en-GB" dirty="0"/>
              <a:t>Balancing my primary topics equally.</a:t>
            </a:r>
          </a:p>
        </p:txBody>
      </p:sp>
    </p:spTree>
    <p:extLst>
      <p:ext uri="{BB962C8B-B14F-4D97-AF65-F5344CB8AC3E}">
        <p14:creationId xmlns:p14="http://schemas.microsoft.com/office/powerpoint/2010/main" val="290819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 learnt</a:t>
            </a:r>
          </a:p>
        </p:txBody>
      </p:sp>
      <p:sp>
        <p:nvSpPr>
          <p:cNvPr id="3" name="Content Placeholder 2"/>
          <p:cNvSpPr>
            <a:spLocks noGrp="1"/>
          </p:cNvSpPr>
          <p:nvPr>
            <p:ph idx="1"/>
          </p:nvPr>
        </p:nvSpPr>
        <p:spPr/>
        <p:txBody>
          <a:bodyPr/>
          <a:lstStyle/>
          <a:p>
            <a:pPr marL="0" indent="0">
              <a:buNone/>
            </a:pPr>
            <a:r>
              <a:rPr lang="en-GB" dirty="0"/>
              <a:t>I learnt the true powers of technology and the idea that anything can be traced.</a:t>
            </a:r>
            <a:br>
              <a:rPr lang="en-GB" dirty="0"/>
            </a:br>
            <a:r>
              <a:rPr lang="en-GB" dirty="0"/>
              <a:t>I also learnt about how a rather large amount of the public are actually unaware of the powers of technology and suggesting that a lot of people may be venerable, especially older people.</a:t>
            </a:r>
          </a:p>
          <a:p>
            <a:r>
              <a:rPr lang="en-GB" dirty="0"/>
              <a:t>Time management</a:t>
            </a:r>
          </a:p>
          <a:p>
            <a:r>
              <a:rPr lang="en-GB" dirty="0"/>
              <a:t>Recording findings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624931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I gained</a:t>
            </a:r>
          </a:p>
        </p:txBody>
      </p:sp>
      <p:sp>
        <p:nvSpPr>
          <p:cNvPr id="3" name="Content Placeholder 2"/>
          <p:cNvSpPr>
            <a:spLocks noGrp="1"/>
          </p:cNvSpPr>
          <p:nvPr>
            <p:ph idx="1"/>
          </p:nvPr>
        </p:nvSpPr>
        <p:spPr/>
        <p:txBody>
          <a:bodyPr/>
          <a:lstStyle/>
          <a:p>
            <a:r>
              <a:rPr lang="en-US" dirty="0"/>
              <a:t>How to work independently</a:t>
            </a:r>
          </a:p>
          <a:p>
            <a:endParaRPr lang="en-US" dirty="0"/>
          </a:p>
          <a:p>
            <a:r>
              <a:rPr lang="en-US" dirty="0"/>
              <a:t>An increase of my essay writing skills</a:t>
            </a:r>
          </a:p>
          <a:p>
            <a:endParaRPr lang="en-US" dirty="0"/>
          </a:p>
          <a:p>
            <a:r>
              <a:rPr lang="en-US" dirty="0"/>
              <a:t>How to filter through large texts to find relevant information</a:t>
            </a:r>
          </a:p>
          <a:p>
            <a:endParaRPr lang="en-US" dirty="0"/>
          </a:p>
          <a:p>
            <a:r>
              <a:rPr lang="en-US" dirty="0"/>
              <a:t>How to assess my work and remove un-necessary information</a:t>
            </a:r>
          </a:p>
        </p:txBody>
      </p:sp>
    </p:spTree>
    <p:extLst>
      <p:ext uri="{BB962C8B-B14F-4D97-AF65-F5344CB8AC3E}">
        <p14:creationId xmlns:p14="http://schemas.microsoft.com/office/powerpoint/2010/main" val="361136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would do differently if I were to do EPQ again</a:t>
            </a:r>
          </a:p>
        </p:txBody>
      </p:sp>
      <p:sp>
        <p:nvSpPr>
          <p:cNvPr id="3" name="Content Placeholder 2"/>
          <p:cNvSpPr>
            <a:spLocks noGrp="1"/>
          </p:cNvSpPr>
          <p:nvPr>
            <p:ph idx="1"/>
          </p:nvPr>
        </p:nvSpPr>
        <p:spPr/>
        <p:txBody>
          <a:bodyPr/>
          <a:lstStyle/>
          <a:p>
            <a:r>
              <a:rPr lang="en-US" dirty="0"/>
              <a:t>I would conduct more surveys with different styled questions</a:t>
            </a:r>
          </a:p>
          <a:p>
            <a:r>
              <a:rPr lang="en-US" dirty="0"/>
              <a:t>I would try to add more surveillance techniques and mention how each technique has been used for prevention of large crimes</a:t>
            </a:r>
          </a:p>
          <a:p>
            <a:r>
              <a:rPr lang="en-US" dirty="0"/>
              <a:t>Write in more detail about information that complex and is hard to understand</a:t>
            </a:r>
          </a:p>
          <a:p>
            <a:r>
              <a:rPr lang="en-US" dirty="0"/>
              <a:t>I would do a range of analytical research rather than just surveys  e.g. interviews</a:t>
            </a:r>
          </a:p>
        </p:txBody>
      </p:sp>
    </p:spTree>
    <p:extLst>
      <p:ext uri="{BB962C8B-B14F-4D97-AF65-F5344CB8AC3E}">
        <p14:creationId xmlns:p14="http://schemas.microsoft.com/office/powerpoint/2010/main" val="127211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lstStyle/>
          <a:p>
            <a:r>
              <a:rPr lang="en-GB" dirty="0"/>
              <a:t>I think that my findings are valid throughout my project. Possibly only valid to a level that relates to urban areas and may possibly be much different in rural areas</a:t>
            </a:r>
          </a:p>
          <a:p>
            <a:r>
              <a:rPr lang="en-GB" dirty="0"/>
              <a:t>I believe I have found information from many different point of views relating to things like age group</a:t>
            </a:r>
          </a:p>
          <a:p>
            <a:r>
              <a:rPr lang="en-GB" dirty="0"/>
              <a:t>I think that my surveys supported my point heavily as the analytical information gave me an opinion from people I met rather than relying on the internet for findings</a:t>
            </a:r>
          </a:p>
        </p:txBody>
      </p:sp>
    </p:spTree>
    <p:extLst>
      <p:ext uri="{BB962C8B-B14F-4D97-AF65-F5344CB8AC3E}">
        <p14:creationId xmlns:p14="http://schemas.microsoft.com/office/powerpoint/2010/main" val="3288321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848600" cy="1927225"/>
          </a:xfrm>
        </p:spPr>
        <p:txBody>
          <a:bodyPr/>
          <a:lstStyle/>
          <a:p>
            <a:r>
              <a:rPr lang="en-GB" dirty="0"/>
              <a:t>Serial killers</a:t>
            </a:r>
          </a:p>
        </p:txBody>
      </p:sp>
      <p:sp>
        <p:nvSpPr>
          <p:cNvPr id="3" name="Subtitle 2"/>
          <p:cNvSpPr>
            <a:spLocks noGrp="1"/>
          </p:cNvSpPr>
          <p:nvPr>
            <p:ph type="subTitle" idx="1"/>
          </p:nvPr>
        </p:nvSpPr>
        <p:spPr>
          <a:xfrm>
            <a:off x="685800" y="3505200"/>
            <a:ext cx="7126560" cy="1752600"/>
          </a:xfrm>
        </p:spPr>
        <p:txBody>
          <a:bodyPr>
            <a:normAutofit/>
          </a:bodyPr>
          <a:lstStyle/>
          <a:p>
            <a:r>
              <a:rPr lang="en-GB" sz="2600" dirty="0"/>
              <a:t>The Argument of Genetics vs. Environment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21087"/>
            <a:ext cx="1747909" cy="2299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611" y="4238541"/>
            <a:ext cx="1868278" cy="228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238541"/>
            <a:ext cx="2017705" cy="230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921" y="4221088"/>
            <a:ext cx="1656183" cy="2299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8104" y="4235734"/>
            <a:ext cx="1925896" cy="231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338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Choosing My Question</a:t>
            </a:r>
          </a:p>
        </p:txBody>
      </p:sp>
      <p:sp>
        <p:nvSpPr>
          <p:cNvPr id="3" name="Content Placeholder 2"/>
          <p:cNvSpPr>
            <a:spLocks noGrp="1"/>
          </p:cNvSpPr>
          <p:nvPr>
            <p:ph idx="1"/>
          </p:nvPr>
        </p:nvSpPr>
        <p:spPr/>
        <p:txBody>
          <a:bodyPr/>
          <a:lstStyle/>
          <a:p>
            <a:endParaRPr lang="en-GB" dirty="0"/>
          </a:p>
          <a:p>
            <a:endParaRPr lang="en-GB" sz="2800" dirty="0"/>
          </a:p>
          <a:p>
            <a:r>
              <a:rPr lang="en-GB" sz="2800" dirty="0"/>
              <a:t>Area of personal interest</a:t>
            </a:r>
          </a:p>
          <a:p>
            <a:pPr marL="0" indent="0">
              <a:buNone/>
            </a:pPr>
            <a:endParaRPr lang="en-GB" sz="2800" dirty="0"/>
          </a:p>
          <a:p>
            <a:r>
              <a:rPr lang="en-GB" sz="2800" dirty="0"/>
              <a:t>Plans for university and a career in law or criminology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73778"/>
            <a:ext cx="29813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11587">
            <a:off x="5784716" y="1414058"/>
            <a:ext cx="1984351" cy="140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encrypted-tbn0.gstatic.com/images?q=tbn:ANd9GcQq5QxsmnRS0AS8xG8IPag5thPj9lmbSWNcqNGxA4QmTnS6RIU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631" y="839870"/>
            <a:ext cx="1866741" cy="132140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encrypted-tbn0.gstatic.com/images?q=tbn:ANd9GcQq5QxsmnRS0AS8xG8IPag5thPj9lmbSWNcqNGxA4QmTnS6RIU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66429">
            <a:off x="6924585" y="2090741"/>
            <a:ext cx="1856622" cy="131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55617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Changes</a:t>
            </a:r>
          </a:p>
        </p:txBody>
      </p:sp>
      <p:sp>
        <p:nvSpPr>
          <p:cNvPr id="3" name="Content Placeholder 2"/>
          <p:cNvSpPr>
            <a:spLocks noGrp="1"/>
          </p:cNvSpPr>
          <p:nvPr>
            <p:ph idx="1"/>
          </p:nvPr>
        </p:nvSpPr>
        <p:spPr/>
        <p:txBody>
          <a:bodyPr>
            <a:normAutofit/>
          </a:bodyPr>
          <a:lstStyle/>
          <a:p>
            <a:pPr marL="0" indent="0" algn="ctr">
              <a:buNone/>
            </a:pPr>
            <a:r>
              <a:rPr lang="en-GB" sz="3600" dirty="0"/>
              <a:t>‘Born or Made?’</a:t>
            </a:r>
          </a:p>
          <a:p>
            <a:pPr marL="0" indent="0" algn="ctr">
              <a:buNone/>
            </a:pPr>
            <a:endParaRPr lang="en-GB" sz="3600" dirty="0"/>
          </a:p>
          <a:p>
            <a:pPr marL="0" indent="0" algn="ctr">
              <a:buNone/>
            </a:pPr>
            <a:endParaRPr lang="en-GB" sz="3600" dirty="0"/>
          </a:p>
          <a:p>
            <a:pPr marL="0" indent="0" algn="ctr">
              <a:buNone/>
            </a:pPr>
            <a:r>
              <a:rPr lang="en-GB" sz="3600" dirty="0"/>
              <a:t>‘Nature or Nurture?’</a:t>
            </a:r>
          </a:p>
          <a:p>
            <a:pPr marL="0" indent="0" algn="ctr">
              <a:buNone/>
            </a:pPr>
            <a:endParaRPr lang="en-GB" sz="3600" dirty="0"/>
          </a:p>
          <a:p>
            <a:pPr marL="0" indent="0" algn="ctr">
              <a:buNone/>
            </a:pPr>
            <a:endParaRPr lang="en-GB" sz="3600" dirty="0"/>
          </a:p>
          <a:p>
            <a:pPr marL="0" indent="0" algn="ctr">
              <a:buNone/>
            </a:pPr>
            <a:r>
              <a:rPr lang="en-GB" sz="3600" dirty="0"/>
              <a:t>‘Genetics vs. Environment’</a:t>
            </a:r>
          </a:p>
        </p:txBody>
      </p:sp>
      <p:sp>
        <p:nvSpPr>
          <p:cNvPr id="4" name="Down Arrow 3"/>
          <p:cNvSpPr/>
          <p:nvPr/>
        </p:nvSpPr>
        <p:spPr>
          <a:xfrm>
            <a:off x="4226062" y="2276872"/>
            <a:ext cx="648072" cy="115212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D2533C"/>
              </a:solidFill>
              <a:effectLst/>
              <a:uLnTx/>
              <a:uFillTx/>
              <a:latin typeface="Arial"/>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062" y="4365104"/>
            <a:ext cx="712787"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50949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4" name="Title 1">
            <a:extLst>
              <a:ext uri="{FF2B5EF4-FFF2-40B4-BE49-F238E27FC236}">
                <a16:creationId xmlns:a16="http://schemas.microsoft.com/office/drawing/2014/main" id="{A831D375-330F-4B1E-9D6A-E841A5D219A9}"/>
              </a:ext>
            </a:extLst>
          </p:cNvPr>
          <p:cNvSpPr txBox="1">
            <a:spLocks/>
          </p:cNvSpPr>
          <p:nvPr/>
        </p:nvSpPr>
        <p:spPr>
          <a:xfrm>
            <a:off x="116670" y="122432"/>
            <a:ext cx="8333509" cy="59545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chemeClr val="tx2"/>
                </a:solidFill>
                <a:latin typeface="+mn-lt"/>
              </a:rPr>
              <a:t>EPQ Project Titles from the Past</a:t>
            </a:r>
          </a:p>
        </p:txBody>
      </p:sp>
      <p:sp>
        <p:nvSpPr>
          <p:cNvPr id="2" name="TextBox 1">
            <a:extLst>
              <a:ext uri="{FF2B5EF4-FFF2-40B4-BE49-F238E27FC236}">
                <a16:creationId xmlns:a16="http://schemas.microsoft.com/office/drawing/2014/main" id="{1E5E5B0F-6A19-4322-B178-23B74FF3D789}"/>
              </a:ext>
            </a:extLst>
          </p:cNvPr>
          <p:cNvSpPr txBox="1"/>
          <p:nvPr/>
        </p:nvSpPr>
        <p:spPr>
          <a:xfrm>
            <a:off x="106532" y="717888"/>
            <a:ext cx="8930936" cy="52168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What are the factors behind England’s failure to win a recent major footballing championship?</a:t>
            </a:r>
          </a:p>
          <a:p>
            <a:pPr marL="285750" indent="-285750">
              <a:buFont typeface="Arial" panose="020B0604020202020204" pitchFamily="34" charset="0"/>
              <a:buChar char="•"/>
            </a:pPr>
            <a:r>
              <a:rPr lang="en-US" dirty="0">
                <a:solidFill>
                  <a:srgbClr val="0070C0"/>
                </a:solidFill>
              </a:rPr>
              <a:t>To what extent have the volcanic eruptions of </a:t>
            </a:r>
            <a:r>
              <a:rPr lang="en-US" dirty="0" err="1">
                <a:solidFill>
                  <a:srgbClr val="0070C0"/>
                </a:solidFill>
              </a:rPr>
              <a:t>Montseratt</a:t>
            </a:r>
            <a:r>
              <a:rPr lang="en-US" dirty="0">
                <a:solidFill>
                  <a:srgbClr val="0070C0"/>
                </a:solidFill>
              </a:rPr>
              <a:t> and Mount St Helens differed in their economic, social and environmental impacts?</a:t>
            </a:r>
          </a:p>
          <a:p>
            <a:pPr marL="285750" indent="-285750">
              <a:lnSpc>
                <a:spcPct val="150000"/>
              </a:lnSpc>
              <a:buFont typeface="Arial" panose="020B0604020202020204" pitchFamily="34" charset="0"/>
              <a:buChar char="•"/>
            </a:pPr>
            <a:r>
              <a:rPr lang="en-US" dirty="0">
                <a:solidFill>
                  <a:schemeClr val="tx2"/>
                </a:solidFill>
              </a:rPr>
              <a:t>To what extent was America to blame for the 9/11 attacks?</a:t>
            </a:r>
          </a:p>
          <a:p>
            <a:pPr marL="285750" indent="-285750">
              <a:lnSpc>
                <a:spcPct val="150000"/>
              </a:lnSpc>
              <a:buFont typeface="Arial" panose="020B0604020202020204" pitchFamily="34" charset="0"/>
              <a:buChar char="•"/>
            </a:pPr>
            <a:r>
              <a:rPr lang="en-US" dirty="0">
                <a:solidFill>
                  <a:srgbClr val="0070C0"/>
                </a:solidFill>
              </a:rPr>
              <a:t>What effects do video games have on modern society?</a:t>
            </a:r>
          </a:p>
          <a:p>
            <a:pPr marL="285750" indent="-285750">
              <a:lnSpc>
                <a:spcPct val="150000"/>
              </a:lnSpc>
              <a:buFont typeface="Arial" panose="020B0604020202020204" pitchFamily="34" charset="0"/>
              <a:buChar char="•"/>
            </a:pPr>
            <a:r>
              <a:rPr lang="en-US" dirty="0">
                <a:solidFill>
                  <a:schemeClr val="tx2"/>
                </a:solidFill>
              </a:rPr>
              <a:t>To what extent has mobile phones changed the way we live?</a:t>
            </a:r>
          </a:p>
          <a:p>
            <a:pPr marL="285750" indent="-285750">
              <a:buFont typeface="Arial" panose="020B0604020202020204" pitchFamily="34" charset="0"/>
              <a:buChar char="•"/>
            </a:pPr>
            <a:r>
              <a:rPr lang="en-US" dirty="0">
                <a:solidFill>
                  <a:srgbClr val="0070C0"/>
                </a:solidFill>
              </a:rPr>
              <a:t>In an increasingly energy dependent world is nuclear power the preferred successor to fossil  fuels?</a:t>
            </a:r>
          </a:p>
          <a:p>
            <a:pPr marL="285750" indent="-285750">
              <a:lnSpc>
                <a:spcPct val="150000"/>
              </a:lnSpc>
              <a:buFont typeface="Arial" panose="020B0604020202020204" pitchFamily="34" charset="0"/>
              <a:buChar char="•"/>
            </a:pPr>
            <a:r>
              <a:rPr lang="en-US" dirty="0">
                <a:solidFill>
                  <a:schemeClr val="tx2"/>
                </a:solidFill>
              </a:rPr>
              <a:t>Has the rise in hate crime in the 21</a:t>
            </a:r>
            <a:r>
              <a:rPr lang="en-US" baseline="30000" dirty="0">
                <a:solidFill>
                  <a:schemeClr val="tx2"/>
                </a:solidFill>
              </a:rPr>
              <a:t>st</a:t>
            </a:r>
            <a:r>
              <a:rPr lang="en-US" dirty="0">
                <a:solidFill>
                  <a:schemeClr val="tx2"/>
                </a:solidFill>
              </a:rPr>
              <a:t> Century been a result of an increased use of Social Media?</a:t>
            </a:r>
          </a:p>
          <a:p>
            <a:pPr marL="285750" indent="-285750">
              <a:lnSpc>
                <a:spcPct val="150000"/>
              </a:lnSpc>
              <a:buFont typeface="Arial" panose="020B0604020202020204" pitchFamily="34" charset="0"/>
              <a:buChar char="•"/>
            </a:pPr>
            <a:r>
              <a:rPr lang="en-US" dirty="0">
                <a:solidFill>
                  <a:srgbClr val="0070C0"/>
                </a:solidFill>
              </a:rPr>
              <a:t>What is the likelihood of hydrogen becoming the fuel of the 21st century?</a:t>
            </a:r>
          </a:p>
          <a:p>
            <a:pPr marL="285750" indent="-285750">
              <a:lnSpc>
                <a:spcPct val="150000"/>
              </a:lnSpc>
              <a:buFont typeface="Arial" panose="020B0604020202020204" pitchFamily="34" charset="0"/>
              <a:buChar char="•"/>
            </a:pPr>
            <a:r>
              <a:rPr lang="en-GB" dirty="0">
                <a:solidFill>
                  <a:schemeClr val="tx2"/>
                </a:solidFill>
              </a:rPr>
              <a:t>Which Mathematician has had the most effect on history? </a:t>
            </a:r>
          </a:p>
          <a:p>
            <a:pPr marL="285750" indent="-285750">
              <a:buFont typeface="Arial" panose="020B0604020202020204" pitchFamily="34" charset="0"/>
              <a:buChar char="•"/>
            </a:pPr>
            <a:r>
              <a:rPr lang="en-GB" dirty="0">
                <a:solidFill>
                  <a:srgbClr val="0070C0"/>
                </a:solidFill>
              </a:rPr>
              <a:t>Margaret Thatcher’s Prime Ministership Reign and the birth of the Recession, to what extent are the two interrelated?</a:t>
            </a:r>
          </a:p>
        </p:txBody>
      </p:sp>
    </p:spTree>
    <p:extLst>
      <p:ext uri="{BB962C8B-B14F-4D97-AF65-F5344CB8AC3E}">
        <p14:creationId xmlns:p14="http://schemas.microsoft.com/office/powerpoint/2010/main" val="1321377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 Carried Out My Research</a:t>
            </a:r>
          </a:p>
        </p:txBody>
      </p:sp>
      <p:sp>
        <p:nvSpPr>
          <p:cNvPr id="3" name="Content Placeholder 2"/>
          <p:cNvSpPr>
            <a:spLocks noGrp="1"/>
          </p:cNvSpPr>
          <p:nvPr>
            <p:ph idx="1"/>
          </p:nvPr>
        </p:nvSpPr>
        <p:spPr/>
        <p:txBody>
          <a:bodyPr>
            <a:normAutofit/>
          </a:bodyPr>
          <a:lstStyle/>
          <a:p>
            <a:endParaRPr lang="en-GB" sz="2800" dirty="0"/>
          </a:p>
          <a:p>
            <a:r>
              <a:rPr lang="en-GB" sz="2800" dirty="0"/>
              <a:t>Online Articles</a:t>
            </a:r>
          </a:p>
          <a:p>
            <a:endParaRPr lang="en-GB" sz="2800" dirty="0"/>
          </a:p>
          <a:p>
            <a:r>
              <a:rPr lang="en-GB" sz="2800" dirty="0"/>
              <a:t>Books</a:t>
            </a:r>
          </a:p>
          <a:p>
            <a:endParaRPr lang="en-GB" sz="2800" dirty="0"/>
          </a:p>
          <a:p>
            <a:r>
              <a:rPr lang="en-GB" sz="2800" dirty="0"/>
              <a:t>Academic Journals</a:t>
            </a:r>
          </a:p>
          <a:p>
            <a:endParaRPr lang="en-GB" sz="2800" dirty="0"/>
          </a:p>
          <a:p>
            <a:r>
              <a:rPr lang="en-GB" sz="2800" dirty="0"/>
              <a:t>Interviews of Serial Killers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293719"/>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611344"/>
            <a:ext cx="298132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3758" y="3789040"/>
            <a:ext cx="19812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588" y="4293865"/>
            <a:ext cx="1572170" cy="199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95660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 Found Out</a:t>
            </a:r>
          </a:p>
        </p:txBody>
      </p:sp>
      <p:sp>
        <p:nvSpPr>
          <p:cNvPr id="3" name="Content Placeholder 2"/>
          <p:cNvSpPr>
            <a:spLocks noGrp="1"/>
          </p:cNvSpPr>
          <p:nvPr>
            <p:ph idx="1"/>
          </p:nvPr>
        </p:nvSpPr>
        <p:spPr>
          <a:xfrm>
            <a:off x="375642" y="1611288"/>
            <a:ext cx="8229600" cy="4876800"/>
          </a:xfrm>
        </p:spPr>
        <p:txBody>
          <a:bodyPr>
            <a:normAutofit/>
          </a:bodyPr>
          <a:lstStyle/>
          <a:p>
            <a:r>
              <a:rPr lang="en-GB" dirty="0"/>
              <a:t>Environmental factors have an impact on the crimes carried out</a:t>
            </a:r>
          </a:p>
          <a:p>
            <a:r>
              <a:rPr lang="en-GB" dirty="0"/>
              <a:t>The hypothalamus in the limbic system can create abnormal feelings and desires if damaged</a:t>
            </a:r>
          </a:p>
          <a:p>
            <a:r>
              <a:rPr lang="en-GB" dirty="0"/>
              <a:t>XYY syndrome can cause increased criminal behaviour in men and increases the risk of someone developing mental behavioural disabilities or abnormalities</a:t>
            </a:r>
          </a:p>
          <a:p>
            <a:r>
              <a:rPr lang="en-GB" dirty="0"/>
              <a:t>Kryptopyrrole found in elevated amounts in the blood can be a biochemical marker of psychiatric dysfunction and can result in Pyroluria. Pyrolurics are unable to handle anger and suffer from mood swings so can constitute a risk to the public.</a:t>
            </a:r>
          </a:p>
          <a:p>
            <a:endParaRPr lang="en-GB" dirty="0"/>
          </a:p>
          <a:p>
            <a:endParaRPr lang="en-GB" dirty="0"/>
          </a:p>
        </p:txBody>
      </p:sp>
    </p:spTree>
    <p:extLst>
      <p:ext uri="{BB962C8B-B14F-4D97-AF65-F5344CB8AC3E}">
        <p14:creationId xmlns:p14="http://schemas.microsoft.com/office/powerpoint/2010/main" val="391643455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Conclusion</a:t>
            </a:r>
          </a:p>
        </p:txBody>
      </p:sp>
      <p:sp>
        <p:nvSpPr>
          <p:cNvPr id="3" name="Content Placeholder 2"/>
          <p:cNvSpPr>
            <a:spLocks noGrp="1"/>
          </p:cNvSpPr>
          <p:nvPr>
            <p:ph idx="1"/>
          </p:nvPr>
        </p:nvSpPr>
        <p:spPr/>
        <p:txBody>
          <a:bodyPr>
            <a:noAutofit/>
          </a:bodyPr>
          <a:lstStyle/>
          <a:p>
            <a:endParaRPr lang="en-GB" dirty="0"/>
          </a:p>
          <a:p>
            <a:r>
              <a:rPr lang="en-GB" dirty="0"/>
              <a:t>Environmental can play a huge role in the</a:t>
            </a:r>
          </a:p>
          <a:p>
            <a:pPr marL="0" indent="0">
              <a:buNone/>
            </a:pPr>
            <a:r>
              <a:rPr lang="en-GB" dirty="0"/>
              <a:t>making of a serial killer.</a:t>
            </a:r>
          </a:p>
          <a:p>
            <a:pPr marL="0" indent="0">
              <a:buNone/>
            </a:pPr>
            <a:r>
              <a:rPr lang="en-GB" dirty="0"/>
              <a:t>HOWEVER</a:t>
            </a:r>
          </a:p>
          <a:p>
            <a:r>
              <a:rPr lang="en-GB" dirty="0"/>
              <a:t>Many people around the world suffer from similar</a:t>
            </a:r>
          </a:p>
          <a:p>
            <a:pPr marL="0" indent="0">
              <a:buNone/>
            </a:pPr>
            <a:r>
              <a:rPr lang="en-GB" dirty="0"/>
              <a:t>maltreatment and do not resort to murder</a:t>
            </a:r>
          </a:p>
          <a:p>
            <a:pPr marL="0" indent="0">
              <a:buNone/>
            </a:pPr>
            <a:endParaRPr lang="en-GB" dirty="0"/>
          </a:p>
          <a:p>
            <a:r>
              <a:rPr lang="en-GB" dirty="0"/>
              <a:t>The genetics of a person are the more important factor</a:t>
            </a:r>
          </a:p>
          <a:p>
            <a:pPr marL="0" indent="0">
              <a:buNone/>
            </a:pPr>
            <a:r>
              <a:rPr lang="en-GB" dirty="0"/>
              <a:t>HOWEVER</a:t>
            </a:r>
          </a:p>
          <a:p>
            <a:r>
              <a:rPr lang="en-GB" dirty="0"/>
              <a:t>It seems that the making of a serial killer is, in most cases,</a:t>
            </a:r>
          </a:p>
          <a:p>
            <a:pPr marL="0" indent="0">
              <a:buNone/>
            </a:pPr>
            <a:r>
              <a:rPr lang="en-GB" dirty="0"/>
              <a:t>a deadly mixture of the two.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764703"/>
            <a:ext cx="2593082" cy="222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60726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Successes</a:t>
            </a:r>
          </a:p>
        </p:txBody>
      </p:sp>
      <p:sp>
        <p:nvSpPr>
          <p:cNvPr id="3" name="Content Placeholder 2"/>
          <p:cNvSpPr>
            <a:spLocks noGrp="1"/>
          </p:cNvSpPr>
          <p:nvPr>
            <p:ph idx="1"/>
          </p:nvPr>
        </p:nvSpPr>
        <p:spPr>
          <a:xfrm>
            <a:off x="611560" y="1981200"/>
            <a:ext cx="8229600" cy="4876800"/>
          </a:xfrm>
        </p:spPr>
        <p:txBody>
          <a:bodyPr>
            <a:normAutofit/>
          </a:bodyPr>
          <a:lstStyle/>
          <a:p>
            <a:r>
              <a:rPr lang="en-GB" sz="3600" dirty="0"/>
              <a:t>Organisation</a:t>
            </a:r>
          </a:p>
          <a:p>
            <a:endParaRPr lang="en-GB" sz="3600" dirty="0"/>
          </a:p>
          <a:p>
            <a:r>
              <a:rPr lang="en-GB" sz="3600" dirty="0"/>
              <a:t>Research Skills</a:t>
            </a:r>
          </a:p>
          <a:p>
            <a:endParaRPr lang="en-GB" sz="3600" dirty="0"/>
          </a:p>
          <a:p>
            <a:r>
              <a:rPr lang="en-GB" sz="3600" dirty="0"/>
              <a:t>Knowledge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7" y="476672"/>
            <a:ext cx="1907703" cy="1950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690560"/>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 I encountered</a:t>
            </a:r>
          </a:p>
        </p:txBody>
      </p:sp>
      <p:sp>
        <p:nvSpPr>
          <p:cNvPr id="3" name="Content Placeholder 2"/>
          <p:cNvSpPr>
            <a:spLocks noGrp="1"/>
          </p:cNvSpPr>
          <p:nvPr>
            <p:ph idx="1"/>
          </p:nvPr>
        </p:nvSpPr>
        <p:spPr/>
        <p:txBody>
          <a:bodyPr/>
          <a:lstStyle/>
          <a:p>
            <a:endParaRPr lang="en-GB" dirty="0"/>
          </a:p>
          <a:p>
            <a:r>
              <a:rPr lang="en-GB" sz="2800" dirty="0"/>
              <a:t>Volume of evidence /research documents</a:t>
            </a:r>
          </a:p>
          <a:p>
            <a:endParaRPr lang="en-GB" sz="2800" dirty="0"/>
          </a:p>
          <a:p>
            <a:r>
              <a:rPr lang="en-GB" sz="2800" dirty="0"/>
              <a:t>Lack of distinction between genetic and environmental factors made coming to a conclusion difficult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284" y="404664"/>
            <a:ext cx="1690716" cy="169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368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a:t>
            </a:r>
          </a:p>
        </p:txBody>
      </p:sp>
      <p:sp>
        <p:nvSpPr>
          <p:cNvPr id="3" name="Content Placeholder 2"/>
          <p:cNvSpPr>
            <a:spLocks noGrp="1"/>
          </p:cNvSpPr>
          <p:nvPr>
            <p:ph idx="1"/>
          </p:nvPr>
        </p:nvSpPr>
        <p:spPr/>
        <p:txBody>
          <a:bodyPr>
            <a:normAutofit/>
          </a:bodyPr>
          <a:lstStyle/>
          <a:p>
            <a:pPr marL="0" indent="0">
              <a:buNone/>
            </a:pPr>
            <a:r>
              <a:rPr lang="en-GB" sz="2800" dirty="0"/>
              <a:t>Pleased with my project</a:t>
            </a:r>
          </a:p>
          <a:p>
            <a:pPr marL="0" indent="0">
              <a:buNone/>
            </a:pPr>
            <a:endParaRPr lang="en-GB" sz="2800" dirty="0"/>
          </a:p>
          <a:p>
            <a:pPr marL="0" indent="0">
              <a:buNone/>
            </a:pPr>
            <a:r>
              <a:rPr lang="en-GB" sz="2800" dirty="0"/>
              <a:t>If I was to do it again:</a:t>
            </a:r>
          </a:p>
          <a:p>
            <a:r>
              <a:rPr lang="en-GB" sz="2800" dirty="0"/>
              <a:t>Referenced better as I went through</a:t>
            </a:r>
          </a:p>
          <a:p>
            <a:r>
              <a:rPr lang="en-GB" sz="2800" dirty="0"/>
              <a:t>Kept my sources more organised</a:t>
            </a:r>
          </a:p>
          <a:p>
            <a:pPr marL="0" indent="0">
              <a:buNone/>
            </a:pPr>
            <a:r>
              <a:rPr lang="en-GB" sz="2800" dirty="0"/>
              <a:t>What I learnt:</a:t>
            </a:r>
          </a:p>
          <a:p>
            <a:r>
              <a:rPr lang="en-GB" sz="2800" dirty="0"/>
              <a:t>How to research and reference</a:t>
            </a:r>
          </a:p>
          <a:p>
            <a:r>
              <a:rPr lang="en-GB" sz="2800" dirty="0"/>
              <a:t>Time management and organisation</a:t>
            </a:r>
          </a:p>
          <a:p>
            <a:r>
              <a:rPr lang="en-GB" sz="2800" dirty="0"/>
              <a:t>Presentation skills</a:t>
            </a:r>
          </a:p>
        </p:txBody>
      </p:sp>
    </p:spTree>
    <p:extLst>
      <p:ext uri="{BB962C8B-B14F-4D97-AF65-F5344CB8AC3E}">
        <p14:creationId xmlns:p14="http://schemas.microsoft.com/office/powerpoint/2010/main" val="15723965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6526" y="110962"/>
            <a:ext cx="7004990" cy="92333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KINVER HIGH SCHOOL</a:t>
            </a:r>
          </a:p>
        </p:txBody>
      </p:sp>
      <p:cxnSp>
        <p:nvCxnSpPr>
          <p:cNvPr id="12" name="Straight Connector 11"/>
          <p:cNvCxnSpPr>
            <a:cxnSpLocks/>
          </p:cNvCxnSpPr>
          <p:nvPr/>
        </p:nvCxnSpPr>
        <p:spPr>
          <a:xfrm flipV="1">
            <a:off x="2139010" y="1341839"/>
            <a:ext cx="6170103" cy="15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2139009" y="1413634"/>
            <a:ext cx="6170103" cy="2916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9010" y="1495943"/>
            <a:ext cx="6170103" cy="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33287"/>
            <a:ext cx="2059152" cy="2059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8A03E9-970B-41B7-AF57-81B302D26398}"/>
              </a:ext>
            </a:extLst>
          </p:cNvPr>
          <p:cNvSpPr txBox="1"/>
          <p:nvPr/>
        </p:nvSpPr>
        <p:spPr>
          <a:xfrm>
            <a:off x="0" y="6204778"/>
            <a:ext cx="9144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33C24D9-84EB-412C-AD1E-6935C7D4B41C}"/>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0" name="Rectangle 19">
            <a:extLst>
              <a:ext uri="{FF2B5EF4-FFF2-40B4-BE49-F238E27FC236}">
                <a16:creationId xmlns:a16="http://schemas.microsoft.com/office/drawing/2014/main" id="{E72F28F4-5039-4801-BD65-C938FBBF3876}"/>
              </a:ext>
            </a:extLst>
          </p:cNvPr>
          <p:cNvSpPr/>
          <p:nvPr/>
        </p:nvSpPr>
        <p:spPr>
          <a:xfrm>
            <a:off x="1342569" y="863346"/>
            <a:ext cx="7762984" cy="4001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600" normalizeH="0" baseline="0" noProof="0" dirty="0">
                <a:ln w="0"/>
                <a:solidFill>
                  <a:srgbClr val="44546A">
                    <a:lumMod val="75000"/>
                  </a:srgbClr>
                </a:solidFill>
                <a:effectLst>
                  <a:outerShdw blurRad="38100" dist="38100" dir="2700000" algn="tl">
                    <a:srgbClr val="000000">
                      <a:alpha val="43137"/>
                    </a:srgbClr>
                  </a:outerShdw>
                </a:effectLst>
                <a:uLnTx/>
                <a:uFillTx/>
                <a:latin typeface="Calibri" panose="020F0502020204030204"/>
                <a:ea typeface="+mn-ea"/>
                <a:cs typeface="+mn-cs"/>
              </a:rPr>
              <a:t>Engage, Succeed, Aspire to Lead</a:t>
            </a:r>
          </a:p>
        </p:txBody>
      </p:sp>
      <p:sp>
        <p:nvSpPr>
          <p:cNvPr id="11" name="Rectangle 10">
            <a:extLst>
              <a:ext uri="{FF2B5EF4-FFF2-40B4-BE49-F238E27FC236}">
                <a16:creationId xmlns:a16="http://schemas.microsoft.com/office/drawing/2014/main" id="{20E0FF07-9640-48CC-8641-9BC48C79B2B8}"/>
              </a:ext>
            </a:extLst>
          </p:cNvPr>
          <p:cNvSpPr/>
          <p:nvPr/>
        </p:nvSpPr>
        <p:spPr>
          <a:xfrm>
            <a:off x="26974" y="2754621"/>
            <a:ext cx="9090052" cy="203132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sng"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Level 3- EPQ Project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u="sng" dirty="0">
                <a:ln w="0"/>
                <a:solidFill>
                  <a:srgbClr val="44546A">
                    <a:lumMod val="75000"/>
                  </a:srgbClr>
                </a:solidFill>
                <a:effectLst>
                  <a:outerShdw blurRad="38100" dist="19050" dir="2700000" algn="tl" rotWithShape="0">
                    <a:prstClr val="black">
                      <a:alpha val="40000"/>
                    </a:prstClr>
                  </a:outerShdw>
                </a:effectLst>
                <a:latin typeface="Calibri" panose="020F0502020204030204"/>
              </a:rPr>
              <a:t>Good Luck!</a:t>
            </a:r>
            <a:endParaRPr kumimoji="0" lang="en-US" sz="5400" b="0" i="0" u="sng"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66714A2-5EF0-4300-86F6-FD1417F6BBCB}"/>
              </a:ext>
            </a:extLst>
          </p:cNvPr>
          <p:cNvSpPr/>
          <p:nvPr/>
        </p:nvSpPr>
        <p:spPr>
          <a:xfrm>
            <a:off x="15501" y="5571450"/>
            <a:ext cx="9143999"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44546A">
                    <a:lumMod val="75000"/>
                  </a:srgbClr>
                </a:solidFill>
                <a:effectLst>
                  <a:outerShdw blurRad="38100" dist="19050" dir="2700000" algn="tl" rotWithShape="0">
                    <a:prstClr val="black">
                      <a:alpha val="40000"/>
                    </a:prstClr>
                  </a:outerShdw>
                </a:effectLst>
                <a:uLnTx/>
                <a:uFillTx/>
                <a:latin typeface="Calibri" panose="020F0502020204030204"/>
                <a:ea typeface="+mn-ea"/>
                <a:cs typeface="+mn-cs"/>
              </a:rPr>
              <a:t>Mrs N Clifton - Headteacher</a:t>
            </a:r>
          </a:p>
        </p:txBody>
      </p:sp>
    </p:spTree>
    <p:extLst>
      <p:ext uri="{BB962C8B-B14F-4D97-AF65-F5344CB8AC3E}">
        <p14:creationId xmlns:p14="http://schemas.microsoft.com/office/powerpoint/2010/main" val="168720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 name="Rectangle 1">
            <a:extLst>
              <a:ext uri="{FF2B5EF4-FFF2-40B4-BE49-F238E27FC236}">
                <a16:creationId xmlns:a16="http://schemas.microsoft.com/office/drawing/2014/main" id="{9BE50676-794A-4658-B7C6-1B434D3C7CF0}"/>
              </a:ext>
            </a:extLst>
          </p:cNvPr>
          <p:cNvSpPr/>
          <p:nvPr/>
        </p:nvSpPr>
        <p:spPr>
          <a:xfrm>
            <a:off x="0" y="0"/>
            <a:ext cx="9144000" cy="3034805"/>
          </a:xfrm>
          <a:prstGeom prst="rect">
            <a:avLst/>
          </a:prstGeom>
        </p:spPr>
        <p:txBody>
          <a:bodyPr wrap="square">
            <a:spAutoFit/>
          </a:bodyPr>
          <a:lstStyle/>
          <a:p>
            <a:r>
              <a:rPr lang="en-GB" sz="3200" dirty="0">
                <a:solidFill>
                  <a:schemeClr val="tx2"/>
                </a:solidFill>
              </a:rPr>
              <a:t>What do you need to do to pass?</a:t>
            </a:r>
          </a:p>
          <a:p>
            <a:pPr>
              <a:lnSpc>
                <a:spcPct val="150000"/>
              </a:lnSpc>
            </a:pPr>
            <a:r>
              <a:rPr lang="en-GB" dirty="0">
                <a:solidFill>
                  <a:schemeClr val="tx2"/>
                </a:solidFill>
              </a:rPr>
              <a:t>Students are required, with supervision, to: </a:t>
            </a:r>
          </a:p>
          <a:p>
            <a:pPr marL="285750" indent="-285750">
              <a:lnSpc>
                <a:spcPct val="150000"/>
              </a:lnSpc>
              <a:buFont typeface="Wingdings" panose="05000000000000000000" pitchFamily="2" charset="2"/>
              <a:buChar char="v"/>
            </a:pPr>
            <a:r>
              <a:rPr lang="en-GB" dirty="0">
                <a:solidFill>
                  <a:schemeClr val="tx2"/>
                </a:solidFill>
              </a:rPr>
              <a:t>choose an area of interest </a:t>
            </a:r>
          </a:p>
          <a:p>
            <a:pPr marL="285750" indent="-285750">
              <a:lnSpc>
                <a:spcPct val="150000"/>
              </a:lnSpc>
              <a:buFont typeface="Wingdings" panose="05000000000000000000" pitchFamily="2" charset="2"/>
              <a:buChar char="v"/>
            </a:pPr>
            <a:r>
              <a:rPr lang="en-GB" dirty="0">
                <a:solidFill>
                  <a:schemeClr val="tx2"/>
                </a:solidFill>
              </a:rPr>
              <a:t>draft a title and aims of the project for formal approval by the centre </a:t>
            </a:r>
          </a:p>
          <a:p>
            <a:pPr marL="285750" indent="-285750">
              <a:lnSpc>
                <a:spcPct val="150000"/>
              </a:lnSpc>
              <a:buFont typeface="Wingdings" panose="05000000000000000000" pitchFamily="2" charset="2"/>
              <a:buChar char="v"/>
            </a:pPr>
            <a:r>
              <a:rPr lang="en-GB" dirty="0">
                <a:solidFill>
                  <a:schemeClr val="tx2"/>
                </a:solidFill>
              </a:rPr>
              <a:t>plan, research and carry out the project </a:t>
            </a:r>
          </a:p>
          <a:p>
            <a:pPr marL="285750" indent="-285750">
              <a:lnSpc>
                <a:spcPct val="150000"/>
              </a:lnSpc>
              <a:buFont typeface="Wingdings" panose="05000000000000000000" pitchFamily="2" charset="2"/>
              <a:buChar char="v"/>
            </a:pPr>
            <a:r>
              <a:rPr lang="en-GB" dirty="0">
                <a:solidFill>
                  <a:schemeClr val="tx2"/>
                </a:solidFill>
              </a:rPr>
              <a:t>deliver a presentation to a non specialist audience </a:t>
            </a:r>
          </a:p>
          <a:p>
            <a:pPr marL="285750" indent="-285750">
              <a:lnSpc>
                <a:spcPct val="150000"/>
              </a:lnSpc>
              <a:buFont typeface="Wingdings" panose="05000000000000000000" pitchFamily="2" charset="2"/>
              <a:buChar char="v"/>
            </a:pPr>
            <a:r>
              <a:rPr lang="en-GB" dirty="0">
                <a:solidFill>
                  <a:schemeClr val="tx2"/>
                </a:solidFill>
              </a:rPr>
              <a:t>provide evidence of all stages of project development and production for assessment.</a:t>
            </a:r>
          </a:p>
        </p:txBody>
      </p:sp>
      <p:sp>
        <p:nvSpPr>
          <p:cNvPr id="5" name="Rectangle 4">
            <a:extLst>
              <a:ext uri="{FF2B5EF4-FFF2-40B4-BE49-F238E27FC236}">
                <a16:creationId xmlns:a16="http://schemas.microsoft.com/office/drawing/2014/main" id="{DF0ECF8A-6177-4234-A539-659640FE6A89}"/>
              </a:ext>
            </a:extLst>
          </p:cNvPr>
          <p:cNvSpPr/>
          <p:nvPr/>
        </p:nvSpPr>
        <p:spPr>
          <a:xfrm>
            <a:off x="0" y="3108055"/>
            <a:ext cx="9188390" cy="2308324"/>
          </a:xfrm>
          <a:prstGeom prst="rect">
            <a:avLst/>
          </a:prstGeom>
          <a:solidFill>
            <a:schemeClr val="accent1">
              <a:lumMod val="20000"/>
              <a:lumOff val="80000"/>
            </a:schemeClr>
          </a:solidFill>
        </p:spPr>
        <p:txBody>
          <a:bodyPr wrap="square">
            <a:spAutoFit/>
          </a:bodyPr>
          <a:lstStyle/>
          <a:p>
            <a:r>
              <a:rPr lang="en-GB" b="1" dirty="0">
                <a:solidFill>
                  <a:srgbClr val="C00000"/>
                </a:solidFill>
              </a:rPr>
              <a:t>Staff will support you with this remotely via email</a:t>
            </a:r>
          </a:p>
          <a:p>
            <a:endParaRPr lang="en-GB" b="1" dirty="0">
              <a:solidFill>
                <a:srgbClr val="C00000"/>
              </a:solidFill>
            </a:endParaRPr>
          </a:p>
          <a:p>
            <a:r>
              <a:rPr lang="en-GB" b="1" dirty="0">
                <a:solidFill>
                  <a:srgbClr val="C00000"/>
                </a:solidFill>
              </a:rPr>
              <a:t>Any student who wishes to complete this can contact Mr Fox via email [</a:t>
            </a:r>
            <a:r>
              <a:rPr lang="en-GB" b="1" dirty="0" err="1">
                <a:solidFill>
                  <a:srgbClr val="C00000"/>
                </a:solidFill>
              </a:rPr>
              <a:t>a.</a:t>
            </a:r>
            <a:r>
              <a:rPr lang="en-GB" b="1" err="1">
                <a:solidFill>
                  <a:srgbClr val="C00000"/>
                </a:solidFill>
              </a:rPr>
              <a:t>fox</a:t>
            </a:r>
            <a:r>
              <a:rPr lang="en-GB" b="1">
                <a:solidFill>
                  <a:srgbClr val="C00000"/>
                </a:solidFill>
              </a:rPr>
              <a:t>@kinverhigh.co.uk] </a:t>
            </a:r>
            <a:r>
              <a:rPr lang="en-GB" b="1" dirty="0">
                <a:solidFill>
                  <a:srgbClr val="C00000"/>
                </a:solidFill>
              </a:rPr>
              <a:t>on Wednesday mornings [9.30-11.30am] for advice or to check through existing paperwork</a:t>
            </a:r>
          </a:p>
          <a:p>
            <a:endParaRPr lang="en-GB" dirty="0">
              <a:solidFill>
                <a:srgbClr val="C00000"/>
              </a:solidFill>
            </a:endParaRPr>
          </a:p>
          <a:p>
            <a:pPr algn="ctr"/>
            <a:r>
              <a:rPr lang="en-GB" b="1" dirty="0">
                <a:solidFill>
                  <a:srgbClr val="C00000"/>
                </a:solidFill>
              </a:rPr>
              <a:t>However, you can ask any member of staff for </a:t>
            </a:r>
            <a:r>
              <a:rPr lang="en-GB" b="1" u="sng" dirty="0">
                <a:solidFill>
                  <a:srgbClr val="C00000"/>
                </a:solidFill>
              </a:rPr>
              <a:t>subject specific guidance </a:t>
            </a:r>
            <a:r>
              <a:rPr lang="en-GB" b="1" dirty="0">
                <a:solidFill>
                  <a:srgbClr val="C00000"/>
                </a:solidFill>
              </a:rPr>
              <a:t>should you need to!</a:t>
            </a:r>
          </a:p>
          <a:p>
            <a:endParaRPr lang="en-GB" b="1" dirty="0">
              <a:solidFill>
                <a:schemeClr val="tx2"/>
              </a:solidFill>
            </a:endParaRPr>
          </a:p>
        </p:txBody>
      </p:sp>
    </p:spTree>
    <p:extLst>
      <p:ext uri="{BB962C8B-B14F-4D97-AF65-F5344CB8AC3E}">
        <p14:creationId xmlns:p14="http://schemas.microsoft.com/office/powerpoint/2010/main" val="106319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3" name="Rectangle 2">
            <a:extLst>
              <a:ext uri="{FF2B5EF4-FFF2-40B4-BE49-F238E27FC236}">
                <a16:creationId xmlns:a16="http://schemas.microsoft.com/office/drawing/2014/main" id="{1518947F-E38C-40F2-99BA-4321CA286915}"/>
              </a:ext>
            </a:extLst>
          </p:cNvPr>
          <p:cNvSpPr/>
          <p:nvPr/>
        </p:nvSpPr>
        <p:spPr>
          <a:xfrm>
            <a:off x="0" y="1335241"/>
            <a:ext cx="8704555" cy="3174395"/>
          </a:xfrm>
          <a:prstGeom prst="rect">
            <a:avLst/>
          </a:prstGeom>
        </p:spPr>
        <p:txBody>
          <a:bodyPr wrap="square">
            <a:spAutoFit/>
          </a:bodyPr>
          <a:lstStyle/>
          <a:p>
            <a:r>
              <a:rPr lang="en-GB" sz="2400" dirty="0">
                <a:solidFill>
                  <a:schemeClr val="tx2"/>
                </a:solidFill>
              </a:rPr>
              <a:t>There are FOUR assessment objectives that you are marked on:</a:t>
            </a:r>
          </a:p>
          <a:p>
            <a:pPr>
              <a:lnSpc>
                <a:spcPct val="150000"/>
              </a:lnSpc>
            </a:pPr>
            <a:endParaRPr lang="en-GB" sz="2400" dirty="0">
              <a:solidFill>
                <a:schemeClr val="tx2"/>
              </a:solidFill>
            </a:endParaRPr>
          </a:p>
          <a:p>
            <a:pPr>
              <a:lnSpc>
                <a:spcPct val="150000"/>
              </a:lnSpc>
            </a:pPr>
            <a:r>
              <a:rPr lang="en-GB" sz="2400" dirty="0">
                <a:solidFill>
                  <a:schemeClr val="tx2"/>
                </a:solidFill>
              </a:rPr>
              <a:t>1.Managing a project yourself </a:t>
            </a:r>
          </a:p>
          <a:p>
            <a:pPr>
              <a:lnSpc>
                <a:spcPct val="150000"/>
              </a:lnSpc>
            </a:pPr>
            <a:r>
              <a:rPr lang="en-GB" sz="2400" dirty="0">
                <a:solidFill>
                  <a:schemeClr val="tx2"/>
                </a:solidFill>
              </a:rPr>
              <a:t>2.Using resources you have selected </a:t>
            </a:r>
          </a:p>
          <a:p>
            <a:pPr>
              <a:lnSpc>
                <a:spcPct val="150000"/>
              </a:lnSpc>
            </a:pPr>
            <a:r>
              <a:rPr lang="en-GB" sz="2400" dirty="0">
                <a:solidFill>
                  <a:schemeClr val="tx2"/>
                </a:solidFill>
              </a:rPr>
              <a:t>3.Developing and realising a project </a:t>
            </a:r>
          </a:p>
          <a:p>
            <a:pPr>
              <a:lnSpc>
                <a:spcPct val="150000"/>
              </a:lnSpc>
            </a:pPr>
            <a:r>
              <a:rPr lang="en-GB" sz="2400" dirty="0">
                <a:solidFill>
                  <a:schemeClr val="tx2"/>
                </a:solidFill>
              </a:rPr>
              <a:t>4.Reviewing the project</a:t>
            </a:r>
          </a:p>
        </p:txBody>
      </p:sp>
      <p:sp>
        <p:nvSpPr>
          <p:cNvPr id="4" name="Rectangle 3">
            <a:extLst>
              <a:ext uri="{FF2B5EF4-FFF2-40B4-BE49-F238E27FC236}">
                <a16:creationId xmlns:a16="http://schemas.microsoft.com/office/drawing/2014/main" id="{207AB24A-F812-4468-9253-1D3D6793F339}"/>
              </a:ext>
            </a:extLst>
          </p:cNvPr>
          <p:cNvSpPr/>
          <p:nvPr/>
        </p:nvSpPr>
        <p:spPr>
          <a:xfrm>
            <a:off x="0" y="73250"/>
            <a:ext cx="6364819" cy="646331"/>
          </a:xfrm>
          <a:prstGeom prst="rect">
            <a:avLst/>
          </a:prstGeom>
        </p:spPr>
        <p:txBody>
          <a:bodyPr wrap="none">
            <a:spAutoFit/>
          </a:bodyPr>
          <a:lstStyle/>
          <a:p>
            <a:r>
              <a:rPr lang="en-GB" sz="3600" dirty="0">
                <a:solidFill>
                  <a:schemeClr val="tx2"/>
                </a:solidFill>
              </a:rPr>
              <a:t>What do you need to do to pass?</a:t>
            </a:r>
          </a:p>
        </p:txBody>
      </p:sp>
    </p:spTree>
    <p:extLst>
      <p:ext uri="{BB962C8B-B14F-4D97-AF65-F5344CB8AC3E}">
        <p14:creationId xmlns:p14="http://schemas.microsoft.com/office/powerpoint/2010/main" val="255161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sp>
        <p:nvSpPr>
          <p:cNvPr id="2" name="Rectangle 1">
            <a:extLst>
              <a:ext uri="{FF2B5EF4-FFF2-40B4-BE49-F238E27FC236}">
                <a16:creationId xmlns:a16="http://schemas.microsoft.com/office/drawing/2014/main" id="{BA9056A9-1C13-45F7-89DB-A9C1704B301C}"/>
              </a:ext>
            </a:extLst>
          </p:cNvPr>
          <p:cNvSpPr/>
          <p:nvPr/>
        </p:nvSpPr>
        <p:spPr>
          <a:xfrm>
            <a:off x="0" y="73250"/>
            <a:ext cx="9046345" cy="2246769"/>
          </a:xfrm>
          <a:prstGeom prst="rect">
            <a:avLst/>
          </a:prstGeom>
        </p:spPr>
        <p:txBody>
          <a:bodyPr wrap="square">
            <a:spAutoFit/>
          </a:bodyPr>
          <a:lstStyle/>
          <a:p>
            <a:r>
              <a:rPr lang="en-GB" sz="3200" dirty="0">
                <a:solidFill>
                  <a:schemeClr val="tx2"/>
                </a:solidFill>
              </a:rPr>
              <a:t>Assessment Evidence</a:t>
            </a:r>
          </a:p>
          <a:p>
            <a:r>
              <a:rPr lang="en-GB" dirty="0">
                <a:solidFill>
                  <a:schemeClr val="tx2"/>
                </a:solidFill>
              </a:rPr>
              <a:t>The evidence for assessment will comprise the following: </a:t>
            </a:r>
          </a:p>
          <a:p>
            <a:pPr marL="285750" indent="-285750">
              <a:buFont typeface="Wingdings" panose="05000000000000000000" pitchFamily="2" charset="2"/>
              <a:buChar char="v"/>
            </a:pPr>
            <a:r>
              <a:rPr lang="en-GB" dirty="0">
                <a:solidFill>
                  <a:schemeClr val="tx2"/>
                </a:solidFill>
              </a:rPr>
              <a:t> the completed Production Log and Assessment Record including the Project Proposal Form, Presentation Record and Candidate Record Form </a:t>
            </a:r>
          </a:p>
          <a:p>
            <a:endParaRPr lang="en-GB" dirty="0">
              <a:solidFill>
                <a:schemeClr val="tx2"/>
              </a:solidFill>
            </a:endParaRPr>
          </a:p>
          <a:p>
            <a:pPr marL="285750" indent="-285750">
              <a:buFont typeface="Wingdings" panose="05000000000000000000" pitchFamily="2" charset="2"/>
              <a:buChar char="v"/>
            </a:pPr>
            <a:r>
              <a:rPr lang="en-GB" dirty="0">
                <a:solidFill>
                  <a:schemeClr val="tx2"/>
                </a:solidFill>
              </a:rPr>
              <a:t>the project product including a written (5000) report and any other evidence, as appropriate, depending on the topic or subject area chosen. </a:t>
            </a:r>
          </a:p>
        </p:txBody>
      </p:sp>
      <p:pic>
        <p:nvPicPr>
          <p:cNvPr id="3" name="Picture 2">
            <a:extLst>
              <a:ext uri="{FF2B5EF4-FFF2-40B4-BE49-F238E27FC236}">
                <a16:creationId xmlns:a16="http://schemas.microsoft.com/office/drawing/2014/main" id="{466200BB-1530-41E0-83BF-3ADE49F2FB6C}"/>
              </a:ext>
            </a:extLst>
          </p:cNvPr>
          <p:cNvPicPr>
            <a:picLocks noChangeAspect="1"/>
          </p:cNvPicPr>
          <p:nvPr/>
        </p:nvPicPr>
        <p:blipFill>
          <a:blip r:embed="rId4"/>
          <a:stretch>
            <a:fillRect/>
          </a:stretch>
        </p:blipFill>
        <p:spPr>
          <a:xfrm>
            <a:off x="399495" y="2320020"/>
            <a:ext cx="8575829" cy="4142924"/>
          </a:xfrm>
          <a:prstGeom prst="rect">
            <a:avLst/>
          </a:prstGeom>
        </p:spPr>
      </p:pic>
    </p:spTree>
    <p:extLst>
      <p:ext uri="{BB962C8B-B14F-4D97-AF65-F5344CB8AC3E}">
        <p14:creationId xmlns:p14="http://schemas.microsoft.com/office/powerpoint/2010/main" val="286292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pic>
        <p:nvPicPr>
          <p:cNvPr id="2" name="Picture 1">
            <a:extLst>
              <a:ext uri="{FF2B5EF4-FFF2-40B4-BE49-F238E27FC236}">
                <a16:creationId xmlns:a16="http://schemas.microsoft.com/office/drawing/2014/main" id="{DCEC061A-54BF-4575-9264-C048658483EB}"/>
              </a:ext>
            </a:extLst>
          </p:cNvPr>
          <p:cNvPicPr>
            <a:picLocks noChangeAspect="1"/>
          </p:cNvPicPr>
          <p:nvPr/>
        </p:nvPicPr>
        <p:blipFill>
          <a:blip r:embed="rId4"/>
          <a:stretch>
            <a:fillRect/>
          </a:stretch>
        </p:blipFill>
        <p:spPr>
          <a:xfrm>
            <a:off x="325699" y="180975"/>
            <a:ext cx="7989625" cy="5495925"/>
          </a:xfrm>
          <a:prstGeom prst="rect">
            <a:avLst/>
          </a:prstGeom>
        </p:spPr>
      </p:pic>
    </p:spTree>
    <p:extLst>
      <p:ext uri="{BB962C8B-B14F-4D97-AF65-F5344CB8AC3E}">
        <p14:creationId xmlns:p14="http://schemas.microsoft.com/office/powerpoint/2010/main" val="194105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ver high schoo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0179" y="73250"/>
            <a:ext cx="693821" cy="693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8F022A-F0AB-495E-9110-8C601B4073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5894773"/>
            <a:ext cx="9144000" cy="1039281"/>
          </a:xfrm>
          <a:prstGeom prst="rect">
            <a:avLst/>
          </a:prstGeom>
        </p:spPr>
      </p:pic>
      <p:pic>
        <p:nvPicPr>
          <p:cNvPr id="2" name="Picture 1">
            <a:extLst>
              <a:ext uri="{FF2B5EF4-FFF2-40B4-BE49-F238E27FC236}">
                <a16:creationId xmlns:a16="http://schemas.microsoft.com/office/drawing/2014/main" id="{E44B8C94-E720-4D4C-B447-A3D367AE6655}"/>
              </a:ext>
            </a:extLst>
          </p:cNvPr>
          <p:cNvPicPr>
            <a:picLocks noChangeAspect="1"/>
          </p:cNvPicPr>
          <p:nvPr/>
        </p:nvPicPr>
        <p:blipFill>
          <a:blip r:embed="rId4"/>
          <a:stretch>
            <a:fillRect/>
          </a:stretch>
        </p:blipFill>
        <p:spPr>
          <a:xfrm>
            <a:off x="393854" y="233409"/>
            <a:ext cx="7986666" cy="5483810"/>
          </a:xfrm>
          <a:prstGeom prst="rect">
            <a:avLst/>
          </a:prstGeom>
        </p:spPr>
      </p:pic>
    </p:spTree>
    <p:extLst>
      <p:ext uri="{BB962C8B-B14F-4D97-AF65-F5344CB8AC3E}">
        <p14:creationId xmlns:p14="http://schemas.microsoft.com/office/powerpoint/2010/main" val="347544531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178</TotalTime>
  <Words>5516</Words>
  <Application>Microsoft Office PowerPoint</Application>
  <PresentationFormat>On-screen Show (4:3)</PresentationFormat>
  <Paragraphs>354</Paragraphs>
  <Slides>46</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Arial</vt:lpstr>
      <vt:lpstr>Calibri</vt:lpstr>
      <vt:lpstr>Calibri Light</vt:lpstr>
      <vt:lpstr>Century Gothic</vt:lpstr>
      <vt:lpstr>Mangal</vt:lpstr>
      <vt:lpstr>Verdana</vt:lpstr>
      <vt:lpstr>Wingdings</vt:lpstr>
      <vt:lpstr>Wingdings 3</vt:lpstr>
      <vt:lpstr>Office Theme</vt:lpstr>
      <vt:lpstr>Ion</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Extended Project – Why Bother?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power of technology and the affect it has on our privacy</vt:lpstr>
      <vt:lpstr>Choosing my question</vt:lpstr>
      <vt:lpstr>Planning </vt:lpstr>
      <vt:lpstr>What my project entails:</vt:lpstr>
      <vt:lpstr>My research </vt:lpstr>
      <vt:lpstr>Evaluation of sources</vt:lpstr>
      <vt:lpstr>My Survey </vt:lpstr>
      <vt:lpstr>What I found out</vt:lpstr>
      <vt:lpstr>Problems I had</vt:lpstr>
      <vt:lpstr>What I learnt</vt:lpstr>
      <vt:lpstr>Skills I gained</vt:lpstr>
      <vt:lpstr>What I would do differently if I were to do EPQ again</vt:lpstr>
      <vt:lpstr>Conclusion</vt:lpstr>
      <vt:lpstr>Serial killers</vt:lpstr>
      <vt:lpstr>Choosing My Question</vt:lpstr>
      <vt:lpstr>Initial Changes</vt:lpstr>
      <vt:lpstr>How I Carried Out My Research</vt:lpstr>
      <vt:lpstr>What I Found Out</vt:lpstr>
      <vt:lpstr>My Conclusion</vt:lpstr>
      <vt:lpstr>Successes</vt:lpstr>
      <vt:lpstr>Problems I encountered</vt:lpstr>
      <vt:lpstr>Overall…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N Marklew</dc:creator>
  <cp:lastModifiedBy>Mr A Fox</cp:lastModifiedBy>
  <cp:revision>20</cp:revision>
  <dcterms:created xsi:type="dcterms:W3CDTF">2020-01-31T11:23:21Z</dcterms:created>
  <dcterms:modified xsi:type="dcterms:W3CDTF">2021-06-17T11:44:11Z</dcterms:modified>
</cp:coreProperties>
</file>